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395" r:id="rId5"/>
    <p:sldId id="397" r:id="rId6"/>
    <p:sldId id="401" r:id="rId7"/>
    <p:sldId id="40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3D621E"/>
    <a:srgbClr val="73878C"/>
    <a:srgbClr val="55676D"/>
    <a:srgbClr val="BAC3C7"/>
    <a:srgbClr val="58595B"/>
    <a:srgbClr val="C3AE81"/>
    <a:srgbClr val="EBE18A"/>
    <a:srgbClr val="DCC86A"/>
    <a:srgbClr val="3B3B3C"/>
    <a:srgbClr val="ADCC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DCFA8-5AE4-400F-8564-020F216A4B9A}" v="6" dt="2020-07-30T19:32:32.216"/>
    <p1510:client id="{5ACEDEDB-5D36-41AB-AAFF-8885F93A3C85}" v="2" dt="2020-07-31T19:25:36.014"/>
    <p1510:client id="{C8C21532-63A1-C4F6-19DD-9B5156DC0AAF}" v="2" dt="2020-11-16T16:14:27.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theme" Target="theme/theme1.xml" Id="rId13"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viewProps" Target="viewProps.xml" Id="rId12" /><Relationship Type="http://schemas.openxmlformats.org/officeDocument/2006/relationships/customXml" Target="../customXml/item2.xml" Id="rId2" /><Relationship Type="http://schemas.microsoft.com/office/2015/10/relationships/revisionInfo" Target="revisionInfo.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presProps" Target="presProps.xml" Id="rId11" /><Relationship Type="http://schemas.openxmlformats.org/officeDocument/2006/relationships/slide" Target="slides/slide1.xml" Id="rId5" /><Relationship Type="http://schemas.openxmlformats.org/officeDocument/2006/relationships/handoutMaster" Target="handoutMasters/handoutMaster1.xml" Id="rId10" /><Relationship Type="http://schemas.openxmlformats.org/officeDocument/2006/relationships/slideMaster" Target="slideMasters/slideMaster1.xml" Id="rId4" /><Relationship Type="http://schemas.openxmlformats.org/officeDocument/2006/relationships/notesMaster" Target="notesMasters/notesMaster1.xml" Id="rId9" /><Relationship Type="http://schemas.openxmlformats.org/officeDocument/2006/relationships/tableStyles" Target="tableStyles.xml" Id="rId14"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5F5EB9-234E-B148-88FF-B1F75855B1B0}" type="datetimeFigureOut">
              <a:rPr lang="en-US" smtClean="0"/>
              <a:t>11/16/2020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D9EC3-28D6-A646-BAA6-09D56CAC066C}" type="slidenum">
              <a:rPr lang="en-US" smtClean="0"/>
              <a:t>‹#›</a:t>
            </a:fld>
            <a:endParaRPr lang="en-US"/>
          </a:p>
        </p:txBody>
      </p:sp>
    </p:spTree>
    <p:extLst>
      <p:ext uri="{BB962C8B-B14F-4D97-AF65-F5344CB8AC3E}">
        <p14:creationId xmlns:p14="http://schemas.microsoft.com/office/powerpoint/2010/main" val="100105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0A838-AB03-1544-A6D6-41861204BF1A}" type="datetimeFigureOut">
              <a:rPr lang="en-US" smtClean="0"/>
              <a:t>11/16/2020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DC381-DF00-BC41-8AA9-84FE6EFF0E64}" type="slidenum">
              <a:rPr lang="en-US" smtClean="0"/>
              <a:t>‹#›</a:t>
            </a:fld>
            <a:endParaRPr lang="en-US"/>
          </a:p>
        </p:txBody>
      </p:sp>
    </p:spTree>
    <p:extLst>
      <p:ext uri="{BB962C8B-B14F-4D97-AF65-F5344CB8AC3E}">
        <p14:creationId xmlns:p14="http://schemas.microsoft.com/office/powerpoint/2010/main" val="117965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12648" y="1197866"/>
            <a:ext cx="8277352" cy="5255007"/>
          </a:xfrm>
          <a:prstGeom prst="rect">
            <a:avLst/>
          </a:prstGeom>
        </p:spPr>
        <p:txBody>
          <a:bodyPr/>
          <a:lstStyle>
            <a:lvl1pPr marL="257175" indent="-257175">
              <a:buFont typeface="Arial"/>
              <a:buChar char="•"/>
              <a:defRPr>
                <a:solidFill>
                  <a:schemeClr val="tx1"/>
                </a:solidFill>
              </a:defRPr>
            </a:lvl1pPr>
            <a:lvl2pPr marL="557213" indent="-214313">
              <a:buFont typeface="Arial"/>
              <a:buChar char="•"/>
              <a:defRPr>
                <a:solidFill>
                  <a:schemeClr val="tx1"/>
                </a:solidFill>
              </a:defRPr>
            </a:lvl2pPr>
            <a:lvl3pPr marL="857250" indent="-171450">
              <a:buFont typeface="Arial"/>
              <a:buChar char="•"/>
              <a:defRPr>
                <a:solidFill>
                  <a:schemeClr val="tx1"/>
                </a:solidFill>
              </a:defRPr>
            </a:lvl3pPr>
            <a:lvl4pPr marL="1200150" indent="-171450">
              <a:buFont typeface="Arial"/>
              <a:buChar char="•"/>
              <a:defRPr>
                <a:solidFill>
                  <a:schemeClr val="tx1"/>
                </a:solidFill>
              </a:defRPr>
            </a:lvl4pPr>
            <a:lvl5pPr marL="1543050" indent="-171450">
              <a:buFont typeface="Arial"/>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701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7" name="Picture 16" descr="cotton-man.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8778" y="210312"/>
            <a:ext cx="4205222" cy="2017151"/>
          </a:xfrm>
          <a:prstGeom prst="rect">
            <a:avLst/>
          </a:prstGeom>
        </p:spPr>
      </p:pic>
      <p:pic>
        <p:nvPicPr>
          <p:cNvPr id="18" name="Picture 17" descr="cotton-rows.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51511" y="2285999"/>
            <a:ext cx="4192490" cy="4166874"/>
          </a:xfrm>
          <a:prstGeom prst="rect">
            <a:avLst/>
          </a:prstGeom>
        </p:spPr>
      </p:pic>
    </p:spTree>
    <p:extLst>
      <p:ext uri="{BB962C8B-B14F-4D97-AF65-F5344CB8AC3E}">
        <p14:creationId xmlns:p14="http://schemas.microsoft.com/office/powerpoint/2010/main" val="150556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8" name="Picture 17" descr="farm-sky.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7759" y="210312"/>
            <a:ext cx="4206241" cy="6242561"/>
          </a:xfrm>
          <a:prstGeom prst="rect">
            <a:avLst/>
          </a:prstGeom>
        </p:spPr>
      </p:pic>
    </p:spTree>
    <p:extLst>
      <p:ext uri="{BB962C8B-B14F-4D97-AF65-F5344CB8AC3E}">
        <p14:creationId xmlns:p14="http://schemas.microsoft.com/office/powerpoint/2010/main" val="4601143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37125" y="209550"/>
            <a:ext cx="4206875"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spTree>
    <p:extLst>
      <p:ext uri="{BB962C8B-B14F-4D97-AF65-F5344CB8AC3E}">
        <p14:creationId xmlns:p14="http://schemas.microsoft.com/office/powerpoint/2010/main" val="190131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8" name="Picture 7" descr="soybeans-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210311"/>
            <a:ext cx="4280423" cy="6242561"/>
          </a:xfrm>
          <a:prstGeom prst="rect">
            <a:avLst/>
          </a:prstGeom>
        </p:spPr>
      </p:pic>
    </p:spTree>
    <p:extLst>
      <p:ext uri="{BB962C8B-B14F-4D97-AF65-F5344CB8AC3E}">
        <p14:creationId xmlns:p14="http://schemas.microsoft.com/office/powerpoint/2010/main" val="6489509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Righ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soybeans-row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3135411"/>
            <a:ext cx="4277319" cy="3317461"/>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 y="210311"/>
            <a:ext cx="4277317" cy="2851544"/>
          </a:xfrm>
          <a:prstGeom prst="rect">
            <a:avLst/>
          </a:prstGeom>
        </p:spPr>
      </p:pic>
    </p:spTree>
    <p:extLst>
      <p:ext uri="{BB962C8B-B14F-4D97-AF65-F5344CB8AC3E}">
        <p14:creationId xmlns:p14="http://schemas.microsoft.com/office/powerpoint/2010/main" val="5365297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igh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field-sunset.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3063" y="2394416"/>
            <a:ext cx="4283485" cy="4058456"/>
          </a:xfrm>
          <a:prstGeom prst="rect">
            <a:avLst/>
          </a:prstGeom>
        </p:spPr>
      </p:pic>
      <p:pic>
        <p:nvPicPr>
          <p:cNvPr id="12" name="Picture 11" descr="Winfield Idaho 1428.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2285373" y="210311"/>
            <a:ext cx="1995050" cy="2127654"/>
          </a:xfrm>
          <a:prstGeom prst="rect">
            <a:avLst/>
          </a:prstGeom>
        </p:spPr>
      </p:pic>
      <p:pic>
        <p:nvPicPr>
          <p:cNvPr id="13" name="Picture 12" descr="corn.jpg"/>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3062" y="210311"/>
            <a:ext cx="2235491" cy="2127654"/>
          </a:xfrm>
          <a:prstGeom prst="rect">
            <a:avLst/>
          </a:prstGeom>
        </p:spPr>
      </p:pic>
    </p:spTree>
    <p:extLst>
      <p:ext uri="{BB962C8B-B14F-4D97-AF65-F5344CB8AC3E}">
        <p14:creationId xmlns:p14="http://schemas.microsoft.com/office/powerpoint/2010/main" val="14362488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igh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09550"/>
            <a:ext cx="4279900"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spTree>
    <p:extLst>
      <p:ext uri="{BB962C8B-B14F-4D97-AF65-F5344CB8AC3E}">
        <p14:creationId xmlns:p14="http://schemas.microsoft.com/office/powerpoint/2010/main" val="9813717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Gras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26"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8" name="Picture 7"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287464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ea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8"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11"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pic>
        <p:nvPicPr>
          <p:cNvPr id="12" name="Picture 11"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53953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pic>
        <p:nvPicPr>
          <p:cNvPr id="7" name="Picture 6"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10" name="TextBox 9"/>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36440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943102"/>
            <a:ext cx="4041648" cy="4509771"/>
          </a:xfrm>
          <a:prstGeom prst="rect">
            <a:avLst/>
          </a:prstGeom>
        </p:spPr>
        <p:txBody>
          <a:bodyPr>
            <a:normAutofit/>
          </a:bodyPr>
          <a:lstStyle>
            <a:lvl1pPr marL="257175" indent="-257175">
              <a:buFont typeface="Arial"/>
              <a:buChar char="•"/>
              <a:defRPr sz="1500">
                <a:solidFill>
                  <a:schemeClr val="tx1"/>
                </a:solidFill>
              </a:defRPr>
            </a:lvl1pPr>
            <a:lvl2pPr marL="557213" indent="-214313">
              <a:buFont typeface="Arial"/>
              <a:buChar char="•"/>
              <a:defRPr sz="1500">
                <a:solidFill>
                  <a:schemeClr val="tx1"/>
                </a:solidFill>
              </a:defRPr>
            </a:lvl2pPr>
            <a:lvl3pPr marL="857250" indent="-171450">
              <a:buFont typeface="Arial"/>
              <a:buChar char="•"/>
              <a:defRPr sz="1500">
                <a:solidFill>
                  <a:schemeClr val="tx1"/>
                </a:solidFill>
              </a:defRPr>
            </a:lvl3pPr>
            <a:lvl4pPr marL="1200150" indent="-171450">
              <a:buFont typeface="Arial"/>
              <a:buChar char="•"/>
              <a:defRPr sz="1500">
                <a:solidFill>
                  <a:schemeClr val="tx1"/>
                </a:solidFill>
              </a:defRPr>
            </a:lvl4pPr>
            <a:lvl5pPr marL="1543050" indent="-171450">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943102"/>
            <a:ext cx="4041648" cy="4510088"/>
          </a:xfrm>
          <a:prstGeom prst="rect">
            <a:avLst/>
          </a:prstGeom>
        </p:spPr>
        <p:txBody>
          <a:bodyPr>
            <a:normAutofit/>
          </a:bodyPr>
          <a:lstStyle>
            <a:lvl1pPr marL="214313" indent="-214313">
              <a:buFont typeface="Arial"/>
              <a:buChar char="•"/>
              <a:defRPr sz="1500">
                <a:solidFill>
                  <a:schemeClr val="tx1"/>
                </a:solidFill>
              </a:defRPr>
            </a:lvl1pPr>
            <a:lvl2pPr marL="557213" indent="-214313">
              <a:buFont typeface="Arial"/>
              <a:buChar char="•"/>
              <a:defRPr sz="1500">
                <a:solidFill>
                  <a:schemeClr val="tx1"/>
                </a:solidFill>
              </a:defRPr>
            </a:lvl2pPr>
            <a:lvl3pPr marL="900113" indent="-214313">
              <a:buFont typeface="Arial"/>
              <a:buChar char="•"/>
              <a:defRPr sz="1500">
                <a:solidFill>
                  <a:schemeClr val="tx1"/>
                </a:solidFill>
              </a:defRPr>
            </a:lvl3pPr>
            <a:lvl4pPr marL="1243013" indent="-214313">
              <a:buFont typeface="Arial"/>
              <a:buChar char="•"/>
              <a:defRPr sz="1500">
                <a:solidFill>
                  <a:schemeClr val="tx1"/>
                </a:solidFill>
              </a:defRPr>
            </a:lvl4pPr>
            <a:lvl5pPr marL="1585913" indent="-214313">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p:nvPr>
        </p:nvSpPr>
        <p:spPr>
          <a:xfrm>
            <a:off x="612647"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sp>
        <p:nvSpPr>
          <p:cNvPr id="13" name="Text Placeholder 9"/>
          <p:cNvSpPr>
            <a:spLocks noGrp="1"/>
          </p:cNvSpPr>
          <p:nvPr>
            <p:ph type="body" sz="quarter" idx="12"/>
          </p:nvPr>
        </p:nvSpPr>
        <p:spPr>
          <a:xfrm>
            <a:off x="4848352"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025055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
        <p:nvSpPr>
          <p:cNvPr id="17"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180384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2119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47325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Gray">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495151" y="98632"/>
            <a:ext cx="914400" cy="914400"/>
          </a:xfrm>
          <a:prstGeom prst="rect">
            <a:avLst/>
          </a:prstGeom>
        </p:spPr>
        <p:txBody>
          <a:bodyPr vert="horz" wrap="none" lIns="91440" tIns="45720" rIns="91440" bIns="45720" rtlCol="0">
            <a:normAutofit/>
          </a:bodyPr>
          <a:lstStyle/>
          <a:p>
            <a:pPr algn="l"/>
            <a:endParaRPr lang="en-US" sz="1000">
              <a:solidFill>
                <a:srgbClr val="FFFFFF"/>
              </a:solidFill>
              <a:latin typeface="Corbel"/>
              <a:cs typeface="Corbel"/>
            </a:endParaRPr>
          </a:p>
        </p:txBody>
      </p:sp>
      <p:pic>
        <p:nvPicPr>
          <p:cNvPr id="8" name="Picture 7" descr="WinFieldUnited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0" name="Title 1"/>
          <p:cNvSpPr>
            <a:spLocks noGrp="1"/>
          </p:cNvSpPr>
          <p:nvPr>
            <p:ph type="title" hasCustomPrompt="1"/>
          </p:nvPr>
        </p:nvSpPr>
        <p:spPr>
          <a:xfrm>
            <a:off x="457200" y="3460329"/>
            <a:ext cx="8229600" cy="1143000"/>
          </a:xfrm>
          <a:prstGeom prst="rect">
            <a:avLst/>
          </a:prstGeom>
          <a:ln>
            <a:noFill/>
          </a:ln>
        </p:spPr>
        <p:txBody>
          <a:bodyPr vert="horz"/>
          <a:lstStyle>
            <a:lvl1pPr>
              <a:lnSpc>
                <a:spcPct val="150000"/>
              </a:lnSpc>
              <a:defRPr sz="4400" baseline="0">
                <a:solidFill>
                  <a:srgbClr val="FFFFFF"/>
                </a:solidFill>
              </a:defRPr>
            </a:lvl1pPr>
          </a:lstStyle>
          <a:p>
            <a:r>
              <a:rPr lang="en-US"/>
              <a:t>Slide Section Header</a:t>
            </a:r>
          </a:p>
        </p:txBody>
      </p:sp>
      <p:cxnSp>
        <p:nvCxnSpPr>
          <p:cNvPr id="11" name="Straight Connector 10"/>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quarter" idx="10" hasCustomPrompt="1"/>
          </p:nvPr>
        </p:nvSpPr>
        <p:spPr>
          <a:xfrm>
            <a:off x="3884466" y="1496867"/>
            <a:ext cx="1375068" cy="1923102"/>
          </a:xfrm>
          <a:prstGeom prst="rect">
            <a:avLst/>
          </a:prstGeom>
          <a:ln>
            <a:noFill/>
          </a:ln>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3825123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1">
                    <a:lumMod val="40000"/>
                    <a:lumOff val="60000"/>
                  </a:schemeClr>
                </a:solidFill>
                <a:latin typeface="+mn-lt"/>
                <a:ea typeface="+mn-ea"/>
                <a:cs typeface="+mn-cs"/>
              </a:rPr>
              <a:t>©2017. </a:t>
            </a:r>
            <a:r>
              <a:rPr lang="en-US" sz="600" kern="1200">
                <a:solidFill>
                  <a:schemeClr val="bg1">
                    <a:lumMod val="40000"/>
                    <a:lumOff val="60000"/>
                  </a:schemeClr>
                </a:solidFill>
                <a:latin typeface="+mn-lt"/>
                <a:ea typeface="+mn-ea"/>
                <a:cs typeface="+mn-cs"/>
              </a:rPr>
              <a:t>WinField is a registered trademark and WinField United is a trademark of Winfield Solutions.</a:t>
            </a:r>
            <a:endParaRPr lang="en-US" sz="600">
              <a:solidFill>
                <a:schemeClr val="bg1">
                  <a:lumMod val="40000"/>
                  <a:lumOff val="60000"/>
                </a:schemeClr>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chemeClr val="accent1"/>
                </a:solidFill>
              </a:defRPr>
            </a:lvl1pPr>
          </a:lstStyle>
          <a:p>
            <a:r>
              <a:rPr lang="en-US"/>
              <a:t>Slide Section Header</a:t>
            </a:r>
          </a:p>
        </p:txBody>
      </p:sp>
      <p:cxnSp>
        <p:nvCxnSpPr>
          <p:cNvPr id="10" name="Straight Connector 9"/>
          <p:cNvCxnSpPr/>
          <p:nvPr userDrawn="1"/>
        </p:nvCxnSpPr>
        <p:spPr>
          <a:xfrm>
            <a:off x="3557803" y="4643691"/>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557803" y="3419969"/>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accent1"/>
                </a:solidFill>
                <a:latin typeface="+mn-lt"/>
                <a:cs typeface="Arial"/>
              </a:defRPr>
            </a:lvl1pPr>
          </a:lstStyle>
          <a:p>
            <a:pPr lvl="0"/>
            <a:r>
              <a:rPr lang="en-US"/>
              <a:t>#</a:t>
            </a:r>
          </a:p>
        </p:txBody>
      </p:sp>
    </p:spTree>
    <p:extLst>
      <p:ext uri="{BB962C8B-B14F-4D97-AF65-F5344CB8AC3E}">
        <p14:creationId xmlns:p14="http://schemas.microsoft.com/office/powerpoint/2010/main" val="226146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descr="tractor.jpg"/>
          <p:cNvPicPr>
            <a:picLocks noChangeAspect="1"/>
          </p:cNvPicPr>
          <p:nvPr userDrawn="1"/>
        </p:nvPicPr>
        <p:blipFill rotWithShape="1">
          <a:blip r:embed="rId2">
            <a:extLst>
              <a:ext uri="{28A0092B-C50C-407E-A947-70E740481C1C}">
                <a14:useLocalDpi xmlns:a14="http://schemas.microsoft.com/office/drawing/2010/main"/>
              </a:ext>
            </a:extLst>
          </a:blip>
          <a:srcRect b="-83"/>
          <a:stretch/>
        </p:blipFill>
        <p:spPr>
          <a:xfrm>
            <a:off x="-45720" y="-18288"/>
            <a:ext cx="9235440" cy="5208788"/>
          </a:xfrm>
          <a:prstGeom prst="rect">
            <a:avLst/>
          </a:prstGeom>
        </p:spPr>
      </p:pic>
      <p:sp>
        <p:nvSpPr>
          <p:cNvPr id="4" name="Rectangle 1"/>
          <p:cNvSpPr/>
          <p:nvPr userDrawn="1"/>
        </p:nvSpPr>
        <p:spPr>
          <a:xfrm>
            <a:off x="-45720" y="4565554"/>
            <a:ext cx="9235440" cy="2312766"/>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p:nvPr userDrawn="1"/>
        </p:nvGrpSpPr>
        <p:grpSpPr>
          <a:xfrm>
            <a:off x="4094457" y="3938583"/>
            <a:ext cx="1088618" cy="1088614"/>
            <a:chOff x="1641535" y="4181437"/>
            <a:chExt cx="1088618" cy="1088614"/>
          </a:xfrm>
        </p:grpSpPr>
        <p:sp>
          <p:nvSpPr>
            <p:cNvPr id="7" name="Oval 6"/>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8" name="Picture 7" descr="quotes-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9" name="Straight Connector 8"/>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3" name="Picture 12" descr="WinFieldUnited_PMS copy.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sp>
        <p:nvSpPr>
          <p:cNvPr id="15" name="TextBox 14"/>
          <p:cNvSpPr txBox="1"/>
          <p:nvPr userDrawn="1"/>
        </p:nvSpPr>
        <p:spPr>
          <a:xfrm>
            <a:off x="2136437" y="6070728"/>
            <a:ext cx="4871126" cy="415498"/>
          </a:xfrm>
          <a:prstGeom prst="rect">
            <a:avLst/>
          </a:prstGeom>
          <a:noFill/>
        </p:spPr>
        <p:txBody>
          <a:bodyPr wrap="square" rtlCol="0">
            <a:spAutoFit/>
          </a:bodyPr>
          <a:lstStyle/>
          <a:p>
            <a:pPr algn="ctr"/>
            <a:endParaRPr lang="en-US" sz="2100">
              <a:solidFill>
                <a:schemeClr val="bg2"/>
              </a:solidFill>
            </a:endParaRPr>
          </a:p>
        </p:txBody>
      </p:sp>
      <p:cxnSp>
        <p:nvCxnSpPr>
          <p:cNvPr id="17" name="Straight Connector 16"/>
          <p:cNvCxnSpPr/>
          <p:nvPr userDrawn="1"/>
        </p:nvCxnSpPr>
        <p:spPr>
          <a:xfrm>
            <a:off x="4027691" y="6126360"/>
            <a:ext cx="1088618" cy="0"/>
          </a:xfrm>
          <a:prstGeom prst="line">
            <a:avLst/>
          </a:prstGeom>
          <a:ln w="12700"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Content Placeholder 18"/>
          <p:cNvSpPr>
            <a:spLocks noGrp="1"/>
          </p:cNvSpPr>
          <p:nvPr>
            <p:ph sz="quarter" idx="11" hasCustomPrompt="1"/>
          </p:nvPr>
        </p:nvSpPr>
        <p:spPr>
          <a:xfrm>
            <a:off x="954881" y="6181993"/>
            <a:ext cx="7234238" cy="313053"/>
          </a:xfrm>
          <a:prstGeom prst="rect">
            <a:avLst/>
          </a:prstGeom>
        </p:spPr>
        <p:txBody>
          <a:bodyPr anchor="t"/>
          <a:lstStyle>
            <a:lvl1pPr marL="0" indent="0" algn="ctr">
              <a:buFontTx/>
              <a:buNone/>
              <a:defRPr sz="1100" i="1" baseline="0">
                <a:solidFill>
                  <a:schemeClr val="bg2"/>
                </a:solidFill>
              </a:defRPr>
            </a:lvl1pPr>
            <a:lvl2pPr marL="457200" indent="0" algn="ctr">
              <a:buFontTx/>
              <a:buNone/>
              <a:defRPr>
                <a:solidFill>
                  <a:schemeClr val="bg2"/>
                </a:solidFill>
              </a:defRPr>
            </a:lvl2pPr>
          </a:lstStyle>
          <a:p>
            <a:pPr lvl="0"/>
            <a:r>
              <a:rPr lang="en-US"/>
              <a:t>QUOTE CREDIT</a:t>
            </a:r>
          </a:p>
        </p:txBody>
      </p:sp>
      <p:sp>
        <p:nvSpPr>
          <p:cNvPr id="25"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Quote Here</a:t>
            </a:r>
          </a:p>
        </p:txBody>
      </p:sp>
    </p:spTree>
    <p:extLst>
      <p:ext uri="{BB962C8B-B14F-4D97-AF65-F5344CB8AC3E}">
        <p14:creationId xmlns:p14="http://schemas.microsoft.com/office/powerpoint/2010/main" val="420862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5" name="Picture 4" descr="tractor-sunset.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720" y="0"/>
            <a:ext cx="9235440" cy="5256419"/>
          </a:xfrm>
          <a:prstGeom prst="rect">
            <a:avLst/>
          </a:prstGeom>
        </p:spPr>
      </p:pic>
      <p:sp>
        <p:nvSpPr>
          <p:cNvPr id="21" name="Rectangle 1"/>
          <p:cNvSpPr/>
          <p:nvPr userDrawn="1"/>
        </p:nvSpPr>
        <p:spPr>
          <a:xfrm>
            <a:off x="-45720" y="4565554"/>
            <a:ext cx="9235440" cy="2377440"/>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grpSp>
        <p:nvGrpSpPr>
          <p:cNvPr id="22" name="Group 21"/>
          <p:cNvGrpSpPr/>
          <p:nvPr userDrawn="1"/>
        </p:nvGrpSpPr>
        <p:grpSpPr>
          <a:xfrm>
            <a:off x="4094457" y="3938583"/>
            <a:ext cx="1088618" cy="1088614"/>
            <a:chOff x="1641535" y="4181437"/>
            <a:chExt cx="1088618" cy="1088614"/>
          </a:xfrm>
        </p:grpSpPr>
        <p:sp>
          <p:nvSpPr>
            <p:cNvPr id="23" name="Oval 22"/>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24" name="Picture 23" descr="quotes-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25" name="Straight Connector 24"/>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Statement Here</a:t>
            </a:r>
          </a:p>
        </p:txBody>
      </p:sp>
    </p:spTree>
    <p:extLst>
      <p:ext uri="{BB962C8B-B14F-4D97-AF65-F5344CB8AC3E}">
        <p14:creationId xmlns:p14="http://schemas.microsoft.com/office/powerpoint/2010/main" val="3537706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od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11992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od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182786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od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46931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 Comparison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041648"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197864"/>
            <a:ext cx="4041648" cy="5255326"/>
          </a:xfrm>
          <a:prstGeom prst="rect">
            <a:avLst/>
          </a:prstGeom>
        </p:spPr>
        <p:txBody>
          <a:bodyPr>
            <a:normAutofit/>
          </a:bodyPr>
          <a:lstStyle>
            <a:lvl1pPr marL="214313" indent="-214313">
              <a:buFont typeface="Arial"/>
              <a:buChar char="•"/>
              <a:defRPr sz="1800">
                <a:solidFill>
                  <a:schemeClr val="tx1"/>
                </a:solidFill>
              </a:defRPr>
            </a:lvl1pPr>
            <a:lvl2pPr marL="557213" indent="-214313">
              <a:buFont typeface="Arial"/>
              <a:buChar char="•"/>
              <a:defRPr sz="1800">
                <a:solidFill>
                  <a:schemeClr val="tx1"/>
                </a:solidFill>
              </a:defRPr>
            </a:lvl2pPr>
            <a:lvl3pPr marL="900113" indent="-214313">
              <a:buFont typeface="Arial"/>
              <a:buChar char="•"/>
              <a:defRPr sz="1800">
                <a:solidFill>
                  <a:schemeClr val="tx1"/>
                </a:solidFill>
              </a:defRPr>
            </a:lvl3pPr>
            <a:lvl4pPr marL="1243013" indent="-214313">
              <a:buFont typeface="Arial"/>
              <a:buChar char="•"/>
              <a:defRPr sz="1800">
                <a:solidFill>
                  <a:schemeClr val="tx1"/>
                </a:solidFill>
              </a:defRPr>
            </a:lvl4pPr>
            <a:lvl5pPr marL="1585913" indent="-214313">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71997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e Form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3" name="TextBox 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65864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e Form 2">
    <p:spTree>
      <p:nvGrpSpPr>
        <p:cNvPr id="1" name=""/>
        <p:cNvGrpSpPr/>
        <p:nvPr/>
      </p:nvGrpSpPr>
      <p:grpSpPr>
        <a:xfrm>
          <a:off x="0" y="0"/>
          <a:ext cx="0" cy="0"/>
          <a:chOff x="0" y="0"/>
          <a:chExt cx="0" cy="0"/>
        </a:xfrm>
      </p:grpSpPr>
      <p:pic>
        <p:nvPicPr>
          <p:cNvPr id="3" name="Picture 2" descr="Screen Shot 2016-06-23 at 10.25.58 AM.pn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a:blipFill rotWithShape="1">
            <a:blip r:embed="rId3"/>
            <a:stretch>
              <a:fillRect/>
            </a:stretch>
          </a:blipFill>
        </p:spPr>
      </p:pic>
      <p:pic>
        <p:nvPicPr>
          <p:cNvPr id="5" name="Picture 4" descr="WinFieldUnited_Whit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39197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5124" y="5384976"/>
            <a:ext cx="4423099" cy="975764"/>
          </a:xfrm>
          <a:prstGeom prst="rect">
            <a:avLst/>
          </a:prstGeom>
        </p:spPr>
        <p:txBody>
          <a:bodyPr vert="horz"/>
          <a:lstStyle>
            <a:lvl1pPr algn="l">
              <a:defRPr>
                <a:solidFill>
                  <a:srgbClr val="FFFFFF"/>
                </a:solidFill>
              </a:defRPr>
            </a:lvl1pPr>
          </a:lstStyle>
          <a:p>
            <a:r>
              <a:rPr lang="en-US"/>
              <a:t>Thank You</a:t>
            </a:r>
          </a:p>
        </p:txBody>
      </p:sp>
      <p:cxnSp>
        <p:nvCxnSpPr>
          <p:cNvPr id="6" name="Straight Connector 5"/>
          <p:cNvCxnSpPr/>
          <p:nvPr userDrawn="1"/>
        </p:nvCxnSpPr>
        <p:spPr>
          <a:xfrm>
            <a:off x="730077" y="6245133"/>
            <a:ext cx="2656592" cy="2020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85878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genda">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a:ext>
            </a:extLst>
          </a:blip>
          <a:srcRect r="-3"/>
          <a:stretch/>
        </p:blipFill>
        <p:spPr>
          <a:xfrm>
            <a:off x="5363571" y="210312"/>
            <a:ext cx="3780429" cy="6242875"/>
          </a:xfrm>
          <a:prstGeom prst="rect">
            <a:avLst/>
          </a:prstGeom>
        </p:spPr>
      </p:pic>
      <p:sp>
        <p:nvSpPr>
          <p:cNvPr id="3" name="Content Placeholder 2"/>
          <p:cNvSpPr>
            <a:spLocks noGrp="1"/>
          </p:cNvSpPr>
          <p:nvPr>
            <p:ph idx="1"/>
          </p:nvPr>
        </p:nvSpPr>
        <p:spPr>
          <a:xfrm>
            <a:off x="612647" y="1156920"/>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4"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endParaRPr lang="en-US"/>
          </a:p>
        </p:txBody>
      </p:sp>
      <p:pic>
        <p:nvPicPr>
          <p:cNvPr id="9" name="Picture 8" descr="graphic-arrow-g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grpSp>
        <p:nvGrpSpPr>
          <p:cNvPr id="8" name="Group 7"/>
          <p:cNvGrpSpPr/>
          <p:nvPr userDrawn="1"/>
        </p:nvGrpSpPr>
        <p:grpSpPr>
          <a:xfrm>
            <a:off x="4964530" y="1332742"/>
            <a:ext cx="763270" cy="686184"/>
            <a:chOff x="559352" y="1471670"/>
            <a:chExt cx="1060022" cy="952966"/>
          </a:xfrm>
        </p:grpSpPr>
        <p:sp>
          <p:nvSpPr>
            <p:cNvPr id="10" name="Oval 9"/>
            <p:cNvSpPr/>
            <p:nvPr/>
          </p:nvSpPr>
          <p:spPr>
            <a:xfrm>
              <a:off x="649892" y="1500965"/>
              <a:ext cx="923671" cy="923671"/>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2" name="TextBox 11"/>
            <p:cNvSpPr txBox="1"/>
            <p:nvPr/>
          </p:nvSpPr>
          <p:spPr>
            <a:xfrm>
              <a:off x="559352" y="1471670"/>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1</a:t>
              </a:r>
            </a:p>
          </p:txBody>
        </p:sp>
      </p:grpSp>
      <p:grpSp>
        <p:nvGrpSpPr>
          <p:cNvPr id="13" name="Group 12"/>
          <p:cNvGrpSpPr/>
          <p:nvPr userDrawn="1"/>
        </p:nvGrpSpPr>
        <p:grpSpPr>
          <a:xfrm>
            <a:off x="4982804" y="2380507"/>
            <a:ext cx="763270" cy="713592"/>
            <a:chOff x="584730" y="2567203"/>
            <a:chExt cx="1060022" cy="991030"/>
          </a:xfrm>
        </p:grpSpPr>
        <p:sp>
          <p:nvSpPr>
            <p:cNvPr id="16" name="Oval 15"/>
            <p:cNvSpPr/>
            <p:nvPr/>
          </p:nvSpPr>
          <p:spPr>
            <a:xfrm>
              <a:off x="649892" y="2634562"/>
              <a:ext cx="923671" cy="923671"/>
            </a:xfrm>
            <a:prstGeom prst="ellipse">
              <a:avLst/>
            </a:prstGeom>
            <a:solidFill>
              <a:srgbClr val="556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7" name="TextBox 16"/>
            <p:cNvSpPr txBox="1"/>
            <p:nvPr/>
          </p:nvSpPr>
          <p:spPr>
            <a:xfrm>
              <a:off x="584730" y="2567203"/>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2</a:t>
              </a:r>
            </a:p>
          </p:txBody>
        </p:sp>
      </p:grpSp>
      <p:grpSp>
        <p:nvGrpSpPr>
          <p:cNvPr id="18" name="Group 17"/>
          <p:cNvGrpSpPr/>
          <p:nvPr userDrawn="1"/>
        </p:nvGrpSpPr>
        <p:grpSpPr>
          <a:xfrm>
            <a:off x="4984162" y="3482976"/>
            <a:ext cx="763270" cy="702762"/>
            <a:chOff x="586616" y="3736833"/>
            <a:chExt cx="1060022" cy="975990"/>
          </a:xfrm>
        </p:grpSpPr>
        <p:sp>
          <p:nvSpPr>
            <p:cNvPr id="19" name="Oval 18"/>
            <p:cNvSpPr/>
            <p:nvPr/>
          </p:nvSpPr>
          <p:spPr>
            <a:xfrm>
              <a:off x="649892" y="3789152"/>
              <a:ext cx="923671" cy="923671"/>
            </a:xfrm>
            <a:prstGeom prst="ellipse">
              <a:avLst/>
            </a:prstGeom>
            <a:solidFill>
              <a:srgbClr val="738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0" name="TextBox 19"/>
            <p:cNvSpPr txBox="1"/>
            <p:nvPr/>
          </p:nvSpPr>
          <p:spPr>
            <a:xfrm>
              <a:off x="586616" y="3736833"/>
              <a:ext cx="1060022" cy="829203"/>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3</a:t>
              </a:r>
            </a:p>
          </p:txBody>
        </p:sp>
      </p:grpSp>
      <p:grpSp>
        <p:nvGrpSpPr>
          <p:cNvPr id="21" name="Group 20"/>
          <p:cNvGrpSpPr/>
          <p:nvPr userDrawn="1"/>
        </p:nvGrpSpPr>
        <p:grpSpPr>
          <a:xfrm>
            <a:off x="5002436" y="4547319"/>
            <a:ext cx="702873" cy="665090"/>
            <a:chOff x="611994" y="4933248"/>
            <a:chExt cx="976144" cy="923671"/>
          </a:xfrm>
        </p:grpSpPr>
        <p:sp>
          <p:nvSpPr>
            <p:cNvPr id="22" name="Oval 21"/>
            <p:cNvSpPr/>
            <p:nvPr/>
          </p:nvSpPr>
          <p:spPr>
            <a:xfrm>
              <a:off x="649892" y="4933248"/>
              <a:ext cx="923671" cy="92367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3" name="TextBox 22"/>
            <p:cNvSpPr txBox="1"/>
            <p:nvPr/>
          </p:nvSpPr>
          <p:spPr>
            <a:xfrm>
              <a:off x="611994" y="4967857"/>
              <a:ext cx="976144" cy="829203"/>
            </a:xfrm>
            <a:prstGeom prst="rect">
              <a:avLst/>
            </a:prstGeom>
          </p:spPr>
          <p:txBody>
            <a:bodyPr vert="horz" wrap="none" lIns="91440" tIns="45720" rIns="91440" bIns="45720" rtlCol="0">
              <a:normAutofit fontScale="92500" lnSpcReduction="10000"/>
            </a:bodyPr>
            <a:lstStyle/>
            <a:p>
              <a:pPr algn="ctr"/>
              <a:r>
                <a:rPr lang="en-US" sz="3700" b="1">
                  <a:solidFill>
                    <a:srgbClr val="FFFFFF"/>
                  </a:solidFill>
                  <a:latin typeface="Arial"/>
                  <a:cs typeface="Arial"/>
                </a:rPr>
                <a:t>4</a:t>
              </a:r>
            </a:p>
          </p:txBody>
        </p:sp>
      </p:grpSp>
      <p:grpSp>
        <p:nvGrpSpPr>
          <p:cNvPr id="24" name="Group 23"/>
          <p:cNvGrpSpPr/>
          <p:nvPr userDrawn="1"/>
        </p:nvGrpSpPr>
        <p:grpSpPr>
          <a:xfrm>
            <a:off x="5021008" y="5587639"/>
            <a:ext cx="673806" cy="740665"/>
            <a:chOff x="637787" y="4878507"/>
            <a:chExt cx="935776" cy="1028631"/>
          </a:xfrm>
        </p:grpSpPr>
        <p:sp>
          <p:nvSpPr>
            <p:cNvPr id="25" name="Oval 24"/>
            <p:cNvSpPr/>
            <p:nvPr/>
          </p:nvSpPr>
          <p:spPr>
            <a:xfrm>
              <a:off x="649892" y="4933248"/>
              <a:ext cx="923671" cy="92367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6" name="TextBox 25"/>
            <p:cNvSpPr txBox="1"/>
            <p:nvPr/>
          </p:nvSpPr>
          <p:spPr>
            <a:xfrm>
              <a:off x="637787" y="4878507"/>
              <a:ext cx="923087" cy="1028631"/>
            </a:xfrm>
            <a:prstGeom prst="rect">
              <a:avLst/>
            </a:prstGeom>
          </p:spPr>
          <p:txBody>
            <a:bodyPr vert="horz" wrap="none" lIns="91440" tIns="45720" rIns="91440" bIns="45720" rtlCol="0">
              <a:normAutofit/>
            </a:bodyPr>
            <a:lstStyle/>
            <a:p>
              <a:pPr algn="ctr"/>
              <a:r>
                <a:rPr lang="en-US" sz="3700" b="1">
                  <a:solidFill>
                    <a:srgbClr val="FFFFFF"/>
                  </a:solidFill>
                  <a:latin typeface="Arial"/>
                  <a:cs typeface="Arial"/>
                </a:rPr>
                <a:t>5</a:t>
              </a:r>
            </a:p>
          </p:txBody>
        </p:sp>
      </p:grpSp>
      <p:sp>
        <p:nvSpPr>
          <p:cNvPr id="27" name="Content Placeholder 2"/>
          <p:cNvSpPr>
            <a:spLocks noGrp="1"/>
          </p:cNvSpPr>
          <p:nvPr>
            <p:ph idx="11"/>
          </p:nvPr>
        </p:nvSpPr>
        <p:spPr>
          <a:xfrm>
            <a:off x="612647" y="2218849"/>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8" name="Content Placeholder 2"/>
          <p:cNvSpPr>
            <a:spLocks noGrp="1"/>
          </p:cNvSpPr>
          <p:nvPr>
            <p:ph idx="12"/>
          </p:nvPr>
        </p:nvSpPr>
        <p:spPr>
          <a:xfrm>
            <a:off x="612647" y="3304073"/>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9" name="Content Placeholder 2"/>
          <p:cNvSpPr>
            <a:spLocks noGrp="1"/>
          </p:cNvSpPr>
          <p:nvPr>
            <p:ph idx="13"/>
          </p:nvPr>
        </p:nvSpPr>
        <p:spPr>
          <a:xfrm>
            <a:off x="612647" y="4362001"/>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30" name="Content Placeholder 2"/>
          <p:cNvSpPr>
            <a:spLocks noGrp="1"/>
          </p:cNvSpPr>
          <p:nvPr>
            <p:ph idx="14"/>
          </p:nvPr>
        </p:nvSpPr>
        <p:spPr>
          <a:xfrm>
            <a:off x="612647" y="5433578"/>
            <a:ext cx="4235706" cy="1019610"/>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174027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Title only">
    <p:spTree>
      <p:nvGrpSpPr>
        <p:cNvPr id="1" name=""/>
        <p:cNvGrpSpPr/>
        <p:nvPr/>
      </p:nvGrpSpPr>
      <p:grpSpPr>
        <a:xfrm>
          <a:off x="0" y="0"/>
          <a:ext cx="0" cy="0"/>
          <a:chOff x="0" y="0"/>
          <a:chExt cx="0" cy="0"/>
        </a:xfrm>
      </p:grpSpPr>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7" y="1094412"/>
            <a:ext cx="8229600" cy="66543"/>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385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ulleted List, Large Poi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2648" y="210312"/>
            <a:ext cx="8277352" cy="6253988"/>
          </a:xfrm>
          <a:prstGeom prst="rect">
            <a:avLst/>
          </a:prstGeom>
        </p:spPr>
        <p:txBody>
          <a:bodyPr>
            <a:normAutofit/>
          </a:bodyPr>
          <a:lstStyle>
            <a:lvl1pPr marL="257175" indent="-257175">
              <a:buFont typeface="Arial"/>
              <a:buChar char="•"/>
              <a:defRPr sz="2400">
                <a:solidFill>
                  <a:schemeClr val="tx1"/>
                </a:solidFill>
                <a:latin typeface="Arial"/>
                <a:cs typeface="Arial"/>
              </a:defRPr>
            </a:lvl1pPr>
            <a:lvl2pPr marL="557213" indent="-214313">
              <a:buFont typeface="Arial"/>
              <a:buChar char="•"/>
              <a:defRPr sz="2250">
                <a:solidFill>
                  <a:schemeClr val="tx1"/>
                </a:solidFill>
                <a:latin typeface="Arial"/>
                <a:cs typeface="Arial"/>
              </a:defRPr>
            </a:lvl2pPr>
            <a:lvl3pPr marL="857250" indent="-171450">
              <a:buFont typeface="Arial"/>
              <a:buChar char="•"/>
              <a:defRPr sz="2000">
                <a:solidFill>
                  <a:schemeClr val="tx1"/>
                </a:solidFill>
                <a:latin typeface="Arial"/>
                <a:cs typeface="Arial"/>
              </a:defRPr>
            </a:lvl3pPr>
            <a:lvl4pPr marL="1200150" indent="-171450">
              <a:buFont typeface="Arial"/>
              <a:buChar char="•"/>
              <a:defRPr sz="1800">
                <a:solidFill>
                  <a:schemeClr val="tx1"/>
                </a:solidFill>
                <a:latin typeface="Arial"/>
                <a:cs typeface="Arial"/>
              </a:defRPr>
            </a:lvl4pPr>
            <a:lvl5pPr marL="1543050" indent="-171450">
              <a:buFont typeface="Arial"/>
              <a:buChar char="•"/>
              <a:defRPr sz="16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9195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612648" y="210312"/>
            <a:ext cx="8277352" cy="6253988"/>
          </a:xfrm>
          <a:prstGeom prst="rect">
            <a:avLst/>
          </a:prstGeom>
        </p:spPr>
        <p:txBody>
          <a:bodyPr/>
          <a:lstStyle/>
          <a:p>
            <a:r>
              <a:rPr lang="en-US"/>
              <a:t>Click icon to add chart</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74439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Center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2649" y="210312"/>
            <a:ext cx="7938684" cy="5312407"/>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itle 1"/>
          <p:cNvSpPr>
            <a:spLocks noGrp="1"/>
          </p:cNvSpPr>
          <p:nvPr>
            <p:ph type="title"/>
          </p:nvPr>
        </p:nvSpPr>
        <p:spPr>
          <a:xfrm>
            <a:off x="612647" y="5522719"/>
            <a:ext cx="7938685" cy="425052"/>
          </a:xfrm>
          <a:prstGeom prst="rect">
            <a:avLst/>
          </a:prstGeom>
        </p:spPr>
        <p:txBody>
          <a:bodyPr anchor="b"/>
          <a:lstStyle>
            <a:lvl1pPr algn="ctr">
              <a:defRPr sz="1500" b="0"/>
            </a:lvl1pPr>
          </a:lstStyle>
          <a:p>
            <a:r>
              <a:rPr lang="en-US"/>
              <a:t>Click to edit Master title style</a:t>
            </a:r>
          </a:p>
        </p:txBody>
      </p:sp>
      <p:sp>
        <p:nvSpPr>
          <p:cNvPr id="5" name="Text Placeholder 3"/>
          <p:cNvSpPr>
            <a:spLocks noGrp="1"/>
          </p:cNvSpPr>
          <p:nvPr>
            <p:ph type="body" sz="half" idx="2"/>
          </p:nvPr>
        </p:nvSpPr>
        <p:spPr>
          <a:xfrm>
            <a:off x="612646" y="5947770"/>
            <a:ext cx="7938686" cy="516529"/>
          </a:xfrm>
          <a:prstGeom prst="rect">
            <a:avLst/>
          </a:prstGeom>
        </p:spPr>
        <p:txBody>
          <a:bodyPr>
            <a:normAutofit/>
          </a:bodyPr>
          <a:lstStyle>
            <a:lvl1pPr marL="0" indent="0" algn="ctr">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8738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0" name="Picture 9" descr="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6908800" y="210312"/>
            <a:ext cx="2235200" cy="1613691"/>
          </a:xfrm>
          <a:prstGeom prst="rect">
            <a:avLst/>
          </a:prstGeom>
        </p:spPr>
      </p:pic>
      <p:pic>
        <p:nvPicPr>
          <p:cNvPr id="12" name="Picture 11" descr="Winfield Idaho 3241.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37760" y="210313"/>
            <a:ext cx="1929384" cy="1613690"/>
          </a:xfrm>
          <a:prstGeom prst="rect">
            <a:avLst/>
          </a:prstGeom>
        </p:spPr>
      </p:pic>
      <p:pic>
        <p:nvPicPr>
          <p:cNvPr id="16" name="Picture 15"/>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4937760" y="1880032"/>
            <a:ext cx="4206240" cy="4586695"/>
          </a:xfrm>
          <a:prstGeom prst="rect">
            <a:avLst/>
          </a:prstGeom>
        </p:spPr>
      </p:pic>
    </p:spTree>
    <p:extLst>
      <p:ext uri="{BB962C8B-B14F-4D97-AF65-F5344CB8AC3E}">
        <p14:creationId xmlns:p14="http://schemas.microsoft.com/office/powerpoint/2010/main" val="5659099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48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2" r:id="rId3"/>
    <p:sldLayoutId id="2147483713" r:id="rId4"/>
    <p:sldLayoutId id="2147483697" r:id="rId5"/>
    <p:sldLayoutId id="2147483699" r:id="rId6"/>
    <p:sldLayoutId id="2147483709" r:id="rId7"/>
    <p:sldLayoutId id="2147483701" r:id="rId8"/>
    <p:sldLayoutId id="2147483703" r:id="rId9"/>
    <p:sldLayoutId id="2147483704" r:id="rId10"/>
    <p:sldLayoutId id="2147483705" r:id="rId11"/>
    <p:sldLayoutId id="2147483710" r:id="rId12"/>
    <p:sldLayoutId id="2147483706" r:id="rId13"/>
    <p:sldLayoutId id="2147483707" r:id="rId14"/>
    <p:sldLayoutId id="2147483708" r:id="rId15"/>
    <p:sldLayoutId id="2147483711" r:id="rId16"/>
    <p:sldLayoutId id="2147483649" r:id="rId17"/>
    <p:sldLayoutId id="2147483650" r:id="rId18"/>
    <p:sldLayoutId id="2147483676" r:id="rId19"/>
    <p:sldLayoutId id="2147483677" r:id="rId20"/>
    <p:sldLayoutId id="2147483678" r:id="rId21"/>
    <p:sldLayoutId id="2147483680" r:id="rId22"/>
    <p:sldLayoutId id="2147483682" r:id="rId23"/>
    <p:sldLayoutId id="2147483683" r:id="rId24"/>
    <p:sldLayoutId id="2147483671" r:id="rId25"/>
    <p:sldLayoutId id="2147483672" r:id="rId26"/>
    <p:sldLayoutId id="2147483669" r:id="rId27"/>
    <p:sldLayoutId id="2147483670" r:id="rId28"/>
    <p:sldLayoutId id="2147483674" r:id="rId29"/>
    <p:sldLayoutId id="2147483661" r:id="rId30"/>
    <p:sldLayoutId id="2147483684" r:id="rId31"/>
    <p:sldLayoutId id="2147483675"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https://www.winfieldunited.com/products/winfield-united-seed/soybean/reduce-risk-with-winpak-soybean-varieties" TargetMode="External"/><Relationship Id="rId2" Type="http://schemas.openxmlformats.org/officeDocument/2006/relationships/hyperlink" Target="https://www.winfieldunited.com/products/winfield-united-seed/soybea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winfieldunited.com/news-and-insights/5-considerations-to-help-choose-the-right-soybean-trait-platform" TargetMode="External"/><Relationship Id="rId2" Type="http://schemas.openxmlformats.org/officeDocument/2006/relationships/hyperlink" Target="https://www.winfieldunited.com/news-and-insights/unlock-more-profitability-potential-with-xtendflex-soybean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37194"/>
            <a:ext cx="9144000" cy="1143000"/>
          </a:xfrm>
          <a:prstGeom prst="rect">
            <a:avLst/>
          </a:prstGeom>
        </p:spPr>
        <p:txBody>
          <a:bodyPr/>
          <a:lstStyle/>
          <a:p>
            <a:r>
              <a:rPr lang="en-US" sz="4000" b="1" err="1"/>
              <a:t>XtendFlex</a:t>
            </a:r>
            <a:r>
              <a:rPr lang="en-US" sz="4000" b="1"/>
              <a:t> Soybeans</a:t>
            </a:r>
            <a:br>
              <a:rPr lang="en-US" sz="4000" b="1"/>
            </a:br>
            <a:endParaRPr lang="en-US" sz="4000" b="1">
              <a:solidFill>
                <a:schemeClr val="tx1">
                  <a:lumMod val="50000"/>
                </a:schemeClr>
              </a:solidFill>
            </a:endParaRPr>
          </a:p>
        </p:txBody>
      </p:sp>
      <p:sp>
        <p:nvSpPr>
          <p:cNvPr id="3" name="Title 1">
            <a:extLst>
              <a:ext uri="{FF2B5EF4-FFF2-40B4-BE49-F238E27FC236}">
                <a16:creationId xmlns:a16="http://schemas.microsoft.com/office/drawing/2014/main" id="{E340AD42-5844-7248-83EF-88847F31D9CD}"/>
              </a:ext>
            </a:extLst>
          </p:cNvPr>
          <p:cNvSpPr txBox="1">
            <a:spLocks/>
          </p:cNvSpPr>
          <p:nvPr/>
        </p:nvSpPr>
        <p:spPr>
          <a:xfrm>
            <a:off x="457200" y="1706031"/>
            <a:ext cx="8229600" cy="1143000"/>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3600" err="1">
                <a:solidFill>
                  <a:schemeClr val="tx1">
                    <a:lumMod val="50000"/>
                  </a:schemeClr>
                </a:solidFill>
              </a:rPr>
              <a:t>WinField</a:t>
            </a:r>
            <a:r>
              <a:rPr lang="en-US" sz="3600">
                <a:solidFill>
                  <a:schemeClr val="tx1">
                    <a:lumMod val="50000"/>
                  </a:schemeClr>
                </a:solidFill>
              </a:rPr>
              <a:t> United Local Campaign</a:t>
            </a:r>
          </a:p>
        </p:txBody>
      </p:sp>
      <p:sp>
        <p:nvSpPr>
          <p:cNvPr id="4" name="Title 1">
            <a:extLst>
              <a:ext uri="{FF2B5EF4-FFF2-40B4-BE49-F238E27FC236}">
                <a16:creationId xmlns:a16="http://schemas.microsoft.com/office/drawing/2014/main" id="{4734CD97-69A7-8043-9848-5D204B4BFD11}"/>
              </a:ext>
            </a:extLst>
          </p:cNvPr>
          <p:cNvSpPr txBox="1">
            <a:spLocks/>
          </p:cNvSpPr>
          <p:nvPr/>
        </p:nvSpPr>
        <p:spPr>
          <a:xfrm>
            <a:off x="457200" y="4618944"/>
            <a:ext cx="8229600" cy="533025"/>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2800" i="1">
                <a:solidFill>
                  <a:schemeClr val="tx1">
                    <a:lumMod val="50000"/>
                  </a:schemeClr>
                </a:solidFill>
              </a:rPr>
              <a:t>ATLAS Materials</a:t>
            </a:r>
          </a:p>
        </p:txBody>
      </p:sp>
      <p:cxnSp>
        <p:nvCxnSpPr>
          <p:cNvPr id="6" name="Straight Connector 5">
            <a:extLst>
              <a:ext uri="{FF2B5EF4-FFF2-40B4-BE49-F238E27FC236}">
                <a16:creationId xmlns:a16="http://schemas.microsoft.com/office/drawing/2014/main" id="{9143757C-636C-9A45-BEA4-7639F93B787F}"/>
              </a:ext>
            </a:extLst>
          </p:cNvPr>
          <p:cNvCxnSpPr/>
          <p:nvPr/>
        </p:nvCxnSpPr>
        <p:spPr>
          <a:xfrm>
            <a:off x="2131255" y="2849031"/>
            <a:ext cx="4881490" cy="0"/>
          </a:xfrm>
          <a:prstGeom prst="line">
            <a:avLst/>
          </a:prstGeom>
          <a:ln>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9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Using </a:t>
            </a:r>
            <a:r>
              <a:rPr lang="en-US" sz="2400" err="1"/>
              <a:t>XtendFlex</a:t>
            </a:r>
            <a:r>
              <a:rPr lang="en-US" sz="2400" baseline="30000"/>
              <a:t>®</a:t>
            </a:r>
            <a:r>
              <a:rPr lang="en-US" sz="2400"/>
              <a:t> Soybeans </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lIns="91440" tIns="45720" rIns="91440" bIns="45720" anchor="t"/>
          <a:lstStyle/>
          <a:p>
            <a:pPr marL="0" indent="0">
              <a:buNone/>
            </a:pPr>
            <a:r>
              <a:rPr lang="en-US" sz="1100" b="1"/>
              <a:t>SUBJECT LINE</a:t>
            </a:r>
            <a:r>
              <a:rPr lang="en-US" sz="1100"/>
              <a:t>: </a:t>
            </a:r>
            <a:r>
              <a:rPr lang="en-US" sz="1100">
                <a:ea typeface="+mn-lt"/>
                <a:cs typeface="+mn-lt"/>
              </a:rPr>
              <a:t>Unlock Profitability Potential With XtendFlex</a:t>
            </a:r>
            <a:r>
              <a:rPr lang="en-US" sz="1100" baseline="30000">
                <a:ea typeface="+mn-lt"/>
                <a:cs typeface="+mn-lt"/>
              </a:rPr>
              <a:t>®</a:t>
            </a:r>
            <a:r>
              <a:rPr lang="en-US" sz="1100">
                <a:ea typeface="+mn-lt"/>
                <a:cs typeface="+mn-lt"/>
              </a:rPr>
              <a:t> Soybeans </a:t>
            </a:r>
            <a:endParaRPr lang="en-US">
              <a:ea typeface="+mn-lt"/>
              <a:cs typeface="+mn-lt"/>
            </a:endParaRPr>
          </a:p>
          <a:p>
            <a:pPr marL="0" indent="0">
              <a:buNone/>
            </a:pPr>
            <a:endParaRPr lang="en-US" sz="1100" b="1"/>
          </a:p>
          <a:p>
            <a:pPr marL="0" indent="0">
              <a:buNone/>
            </a:pPr>
            <a:r>
              <a:rPr lang="en-US" sz="1100" b="1"/>
              <a:t>COPY: </a:t>
            </a:r>
          </a:p>
          <a:p>
            <a:pPr marL="0" marR="0" indent="0">
              <a:spcBef>
                <a:spcPts val="0"/>
              </a:spcBef>
              <a:spcAft>
                <a:spcPts val="0"/>
              </a:spcAft>
              <a:buNone/>
            </a:pPr>
            <a:r>
              <a:rPr lang="en-US" sz="1100" b="1">
                <a:effectLst/>
                <a:latin typeface="Arial" panose="020B0604020202020204" pitchFamily="34" charset="0"/>
                <a:ea typeface="Times New Roman" panose="02020603050405020304" pitchFamily="18" charset="0"/>
              </a:rPr>
              <a:t>Take advantage of a new tool to battle herbicide-resistant weeds.</a:t>
            </a:r>
            <a:endParaRPr lang="en-US" sz="11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100">
                <a:solidFill>
                  <a:srgbClr val="000000"/>
                </a:solidFill>
                <a:effectLst/>
                <a:latin typeface="Arial" panose="020B0604020202020204" pitchFamily="34" charset="0"/>
                <a:ea typeface="Times New Roman" panose="02020603050405020304" pitchFamily="18" charset="0"/>
              </a:rPr>
              <a:t>As weeds become resistant to more herbicides, having technology like </a:t>
            </a:r>
            <a:r>
              <a:rPr lang="en-US" sz="1100" err="1">
                <a:solidFill>
                  <a:srgbClr val="000000"/>
                </a:solidFill>
                <a:effectLst/>
                <a:latin typeface="Arial" panose="020B0604020202020204" pitchFamily="34" charset="0"/>
                <a:ea typeface="Times New Roman" panose="02020603050405020304" pitchFamily="18" charset="0"/>
              </a:rPr>
              <a:t>XtendFlex</a:t>
            </a:r>
            <a:r>
              <a:rPr lang="en-US" sz="1100" baseline="30000">
                <a:solidFill>
                  <a:srgbClr val="000000"/>
                </a:solidFill>
                <a:effectLst/>
                <a:latin typeface="Arial" panose="020B0604020202020204" pitchFamily="34" charset="0"/>
                <a:ea typeface="Times New Roman" panose="02020603050405020304" pitchFamily="18" charset="0"/>
              </a:rPr>
              <a:t>® </a:t>
            </a:r>
            <a:r>
              <a:rPr lang="en-US" sz="1100">
                <a:solidFill>
                  <a:srgbClr val="000000"/>
                </a:solidFill>
                <a:effectLst/>
                <a:latin typeface="Arial" panose="020B0604020202020204" pitchFamily="34" charset="0"/>
                <a:ea typeface="Times New Roman" panose="02020603050405020304" pitchFamily="18" charset="0"/>
              </a:rPr>
              <a:t>soybeans provides new solutions for management of hard-to-control weeds, including common ragweed, Palmer amaranth and </a:t>
            </a:r>
            <a:r>
              <a:rPr lang="en-US" sz="1100" err="1">
                <a:solidFill>
                  <a:srgbClr val="000000"/>
                </a:solidFill>
                <a:effectLst/>
                <a:latin typeface="Arial" panose="020B0604020202020204" pitchFamily="34" charset="0"/>
                <a:ea typeface="Times New Roman" panose="02020603050405020304" pitchFamily="18" charset="0"/>
              </a:rPr>
              <a:t>waterhemp</a:t>
            </a:r>
            <a:r>
              <a:rPr lang="en-US" sz="1100">
                <a:solidFill>
                  <a:srgbClr val="000000"/>
                </a:solidFill>
                <a:effectLst/>
                <a:latin typeface="Arial" panose="020B0604020202020204" pitchFamily="34"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p>
            <a:pPr marL="0" indent="0">
              <a:spcBef>
                <a:spcPts val="0"/>
              </a:spcBef>
              <a:buNone/>
            </a:pPr>
            <a:endParaRPr lang="en-US" sz="11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100" err="1">
                <a:solidFill>
                  <a:srgbClr val="000000"/>
                </a:solidFill>
                <a:effectLst/>
                <a:latin typeface="Arial"/>
                <a:ea typeface="Times New Roman" panose="02020603050405020304" pitchFamily="18" charset="0"/>
                <a:cs typeface="Arial"/>
              </a:rPr>
              <a:t>XtendFlex</a:t>
            </a:r>
            <a:r>
              <a:rPr lang="en-US" sz="1100">
                <a:solidFill>
                  <a:srgbClr val="000000"/>
                </a:solidFill>
                <a:effectLst/>
                <a:latin typeface="Arial"/>
                <a:ea typeface="Times New Roman" panose="02020603050405020304" pitchFamily="18" charset="0"/>
                <a:cs typeface="Arial"/>
              </a:rPr>
              <a:t> soybeans are built on the proven high-yielding Roundup Ready 2 Xtend</a:t>
            </a:r>
            <a:r>
              <a:rPr lang="en-US" sz="1100" baseline="30000">
                <a:solidFill>
                  <a:srgbClr val="000000"/>
                </a:solidFill>
                <a:effectLst/>
                <a:latin typeface="Arial"/>
                <a:ea typeface="Times New Roman" panose="02020603050405020304" pitchFamily="18" charset="0"/>
                <a:cs typeface="Arial"/>
              </a:rPr>
              <a:t>®</a:t>
            </a:r>
            <a:r>
              <a:rPr lang="en-US" sz="1100">
                <a:solidFill>
                  <a:srgbClr val="000000"/>
                </a:solidFill>
                <a:effectLst/>
                <a:latin typeface="Arial"/>
                <a:ea typeface="Times New Roman" panose="02020603050405020304" pitchFamily="18" charset="0"/>
                <a:cs typeface="Arial"/>
              </a:rPr>
              <a:t> technology and offer a triple herbicide trait stack that confers resistance to glyphosate, </a:t>
            </a:r>
            <a:r>
              <a:rPr lang="en-US" sz="1100" err="1">
                <a:solidFill>
                  <a:srgbClr val="000000"/>
                </a:solidFill>
                <a:effectLst/>
                <a:latin typeface="Arial"/>
                <a:ea typeface="Times New Roman" panose="02020603050405020304" pitchFamily="18" charset="0"/>
                <a:cs typeface="Arial"/>
              </a:rPr>
              <a:t>glufosinate</a:t>
            </a:r>
            <a:r>
              <a:rPr lang="en-US" sz="1100">
                <a:solidFill>
                  <a:srgbClr val="000000"/>
                </a:solidFill>
                <a:effectLst/>
                <a:latin typeface="Arial"/>
                <a:ea typeface="Times New Roman" panose="02020603050405020304" pitchFamily="18" charset="0"/>
                <a:cs typeface="Arial"/>
              </a:rPr>
              <a:t> and dicamba. With more herbicide application flexibility and agronomic benefits, that means there’s more opportunity to improve your bottom line.</a:t>
            </a:r>
            <a:endParaRPr lang="en-US" sz="1100">
              <a:effectLst/>
              <a:latin typeface="Times New Roman"/>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100" b="1">
                <a:solidFill>
                  <a:srgbClr val="000000"/>
                </a:solidFill>
                <a:effectLst/>
                <a:latin typeface="Arial" panose="020B0604020202020204" pitchFamily="34" charset="0"/>
                <a:ea typeface="Times New Roman" panose="02020603050405020304" pitchFamily="18" charset="0"/>
              </a:rPr>
              <a:t>Find even greater benefits with CROPLAN</a:t>
            </a:r>
            <a:r>
              <a:rPr lang="en-US" sz="1100" b="1" baseline="30000">
                <a:solidFill>
                  <a:srgbClr val="000000"/>
                </a:solidFill>
                <a:effectLst/>
                <a:latin typeface="Arial" panose="020B0604020202020204" pitchFamily="34" charset="0"/>
                <a:ea typeface="Times New Roman" panose="02020603050405020304" pitchFamily="18" charset="0"/>
              </a:rPr>
              <a:t>®</a:t>
            </a:r>
            <a:r>
              <a:rPr lang="en-US" sz="1100" b="1">
                <a:solidFill>
                  <a:srgbClr val="000000"/>
                </a:solidFill>
                <a:effectLst/>
                <a:latin typeface="Arial" panose="020B0604020202020204" pitchFamily="34" charset="0"/>
                <a:ea typeface="Times New Roman" panose="02020603050405020304" pitchFamily="18" charset="0"/>
              </a:rPr>
              <a:t> soybeans.</a:t>
            </a:r>
            <a:endParaRPr lang="en-US" sz="11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100">
                <a:solidFill>
                  <a:srgbClr val="000000"/>
                </a:solidFill>
                <a:effectLst/>
                <a:latin typeface="Arial" panose="020B0604020202020204" pitchFamily="34" charset="0"/>
                <a:ea typeface="Times New Roman" panose="02020603050405020304" pitchFamily="18" charset="0"/>
              </a:rPr>
              <a:t>If you choose to plant </a:t>
            </a:r>
            <a:r>
              <a:rPr lang="en-US" sz="1100" u="sng">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CROPLAN</a:t>
            </a:r>
            <a:r>
              <a:rPr lang="en-US" sz="1100" u="sng" baseline="30000">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 </a:t>
            </a:r>
            <a:r>
              <a:rPr lang="en-US" sz="1100" u="sng">
                <a:solidFill>
                  <a:srgbClr val="52BBDB"/>
                </a:solidFill>
                <a:effectLst/>
                <a:uFill>
                  <a:solidFill>
                    <a:srgbClr val="52BBDB"/>
                  </a:solidFill>
                </a:uFill>
                <a:latin typeface="Arial" panose="020B0604020202020204" pitchFamily="34" charset="0"/>
                <a:ea typeface="Times New Roman" panose="02020603050405020304" pitchFamily="18" charset="0"/>
                <a:hlinkClick r:id="rId2"/>
              </a:rPr>
              <a:t>soybean varieties</a:t>
            </a:r>
            <a:r>
              <a:rPr lang="en-US" sz="1100">
                <a:solidFill>
                  <a:srgbClr val="000000"/>
                </a:solidFill>
                <a:effectLst/>
                <a:latin typeface="Arial" panose="020B0604020202020204" pitchFamily="34" charset="0"/>
                <a:ea typeface="Times New Roman" panose="02020603050405020304" pitchFamily="18" charset="0"/>
              </a:rPr>
              <a:t> with </a:t>
            </a:r>
            <a:r>
              <a:rPr lang="en-US" sz="1100" err="1">
                <a:solidFill>
                  <a:srgbClr val="000000"/>
                </a:solidFill>
                <a:effectLst/>
                <a:latin typeface="Arial" panose="020B0604020202020204" pitchFamily="34" charset="0"/>
                <a:ea typeface="Times New Roman" panose="02020603050405020304" pitchFamily="18" charset="0"/>
              </a:rPr>
              <a:t>XtendFlex</a:t>
            </a:r>
            <a:r>
              <a:rPr lang="en-US" sz="1100">
                <a:solidFill>
                  <a:srgbClr val="000000"/>
                </a:solidFill>
                <a:effectLst/>
                <a:latin typeface="Arial" panose="020B0604020202020204" pitchFamily="34" charset="0"/>
                <a:ea typeface="Times New Roman" panose="02020603050405020304" pitchFamily="18" charset="0"/>
              </a:rPr>
              <a:t> technology, you’ll get an added benefit to help mitigate risk in your fields. </a:t>
            </a:r>
            <a:endParaRPr lang="en-US" sz="1100">
              <a:effectLst/>
              <a:latin typeface="Times New Roman" panose="02020603050405020304" pitchFamily="18" charset="0"/>
              <a:ea typeface="Times New Roman" panose="02020603050405020304" pitchFamily="18" charset="0"/>
            </a:endParaRPr>
          </a:p>
          <a:p>
            <a:pPr marL="0">
              <a:spcBef>
                <a:spcPts val="0"/>
              </a:spcBef>
            </a:pPr>
            <a:endParaRPr lang="en-US" sz="1100">
              <a:effectLst/>
              <a:latin typeface="Times New Roman" panose="02020603050405020304" pitchFamily="18" charset="0"/>
              <a:ea typeface="Times New Roman" panose="02020603050405020304" pitchFamily="18" charset="0"/>
            </a:endParaRPr>
          </a:p>
          <a:p>
            <a:pPr marL="0" indent="0">
              <a:spcBef>
                <a:spcPts val="0"/>
              </a:spcBef>
              <a:buNone/>
            </a:pPr>
            <a:r>
              <a:rPr lang="en-US" sz="1100">
                <a:solidFill>
                  <a:srgbClr val="000000"/>
                </a:solidFill>
                <a:effectLst/>
                <a:latin typeface="Arial"/>
                <a:ea typeface="Times New Roman" panose="02020603050405020304" pitchFamily="18" charset="0"/>
                <a:cs typeface="Arial"/>
              </a:rPr>
              <a:t>CROPLAN will offer the </a:t>
            </a:r>
            <a:r>
              <a:rPr lang="en-US" sz="1100" err="1">
                <a:solidFill>
                  <a:srgbClr val="000000"/>
                </a:solidFill>
                <a:effectLst/>
                <a:latin typeface="Arial"/>
                <a:ea typeface="Times New Roman" panose="02020603050405020304" pitchFamily="18" charset="0"/>
                <a:cs typeface="Arial"/>
              </a:rPr>
              <a:t>XtendFlex</a:t>
            </a:r>
            <a:r>
              <a:rPr lang="en-US" sz="1100">
                <a:solidFill>
                  <a:srgbClr val="000000"/>
                </a:solidFill>
                <a:effectLst/>
                <a:latin typeface="Arial"/>
                <a:ea typeface="Times New Roman" panose="02020603050405020304" pitchFamily="18" charset="0"/>
                <a:cs typeface="Arial"/>
              </a:rPr>
              <a:t> trait in select </a:t>
            </a:r>
            <a:r>
              <a:rPr lang="en-US" sz="1100" u="sng">
                <a:solidFill>
                  <a:srgbClr val="52BBDB"/>
                </a:solidFill>
                <a:effectLst/>
                <a:uFill>
                  <a:solidFill>
                    <a:srgbClr val="52BBDB"/>
                  </a:solidFill>
                </a:uFill>
                <a:latin typeface="Arial"/>
                <a:ea typeface="Times New Roman" panose="02020603050405020304" pitchFamily="18" charset="0"/>
                <a:cs typeface="Arial"/>
                <a:hlinkClick r:id="rId3"/>
              </a:rPr>
              <a:t>WinPak</a:t>
            </a:r>
            <a:r>
              <a:rPr lang="en-US" sz="1100" u="sng" baseline="30000">
                <a:solidFill>
                  <a:srgbClr val="52BBDB"/>
                </a:solidFill>
                <a:effectLst/>
                <a:uFill>
                  <a:solidFill>
                    <a:srgbClr val="52BBDB"/>
                  </a:solidFill>
                </a:uFill>
                <a:latin typeface="Arial"/>
                <a:ea typeface="Times New Roman" panose="02020603050405020304" pitchFamily="18" charset="0"/>
                <a:cs typeface="Arial"/>
                <a:hlinkClick r:id="rId3"/>
              </a:rPr>
              <a:t>®</a:t>
            </a:r>
            <a:r>
              <a:rPr lang="en-US" sz="1100" u="sng">
                <a:solidFill>
                  <a:srgbClr val="52BBDB"/>
                </a:solidFill>
                <a:effectLst/>
                <a:uFill>
                  <a:solidFill>
                    <a:srgbClr val="52BBDB"/>
                  </a:solidFill>
                </a:uFill>
                <a:latin typeface="Arial"/>
                <a:ea typeface="Times New Roman" panose="02020603050405020304" pitchFamily="18" charset="0"/>
                <a:cs typeface="Arial"/>
                <a:hlinkClick r:id="rId3"/>
              </a:rPr>
              <a:t> soybean varieties</a:t>
            </a:r>
            <a:r>
              <a:rPr lang="en-US" sz="1100">
                <a:solidFill>
                  <a:srgbClr val="000000"/>
                </a:solidFill>
                <a:effectLst/>
                <a:latin typeface="Arial"/>
                <a:ea typeface="Times New Roman" panose="02020603050405020304" pitchFamily="18" charset="0"/>
                <a:cs typeface="Arial"/>
              </a:rPr>
              <a:t> for the 2021 season. </a:t>
            </a:r>
            <a:r>
              <a:rPr lang="en-US" sz="1100" err="1">
                <a:solidFill>
                  <a:srgbClr val="000000"/>
                </a:solidFill>
                <a:effectLst/>
                <a:latin typeface="Arial"/>
                <a:ea typeface="Times New Roman" panose="02020603050405020304" pitchFamily="18" charset="0"/>
                <a:cs typeface="Arial"/>
              </a:rPr>
              <a:t>WinPak</a:t>
            </a:r>
            <a:r>
              <a:rPr lang="en-US" sz="1100">
                <a:solidFill>
                  <a:srgbClr val="000000"/>
                </a:solidFill>
                <a:effectLst/>
                <a:latin typeface="Arial"/>
                <a:ea typeface="Times New Roman" panose="02020603050405020304" pitchFamily="18" charset="0"/>
                <a:cs typeface="Arial"/>
              </a:rPr>
              <a:t> soybeans consist of two soybean varieties that complement each other with both offensive and defensive characteristics in one bag, offering another tool to help you better manage variability in your fields.</a:t>
            </a:r>
            <a:r>
              <a:rPr lang="en-US" sz="1100">
                <a:solidFill>
                  <a:srgbClr val="000000"/>
                </a:solidFill>
                <a:latin typeface="Arial"/>
                <a:ea typeface="Times New Roman" panose="02020603050405020304" pitchFamily="18" charset="0"/>
                <a:cs typeface="Arial"/>
              </a:rPr>
              <a:t> </a:t>
            </a:r>
            <a:endParaRPr lang="en-US" sz="1100">
              <a:effectLst/>
              <a:latin typeface="Times New Roman"/>
              <a:ea typeface="Times New Roman" panose="02020603050405020304" pitchFamily="18" charset="0"/>
            </a:endParaRPr>
          </a:p>
          <a:p>
            <a:pPr marL="0" marR="0" indent="0">
              <a:spcBef>
                <a:spcPts val="0"/>
              </a:spcBef>
              <a:spcAft>
                <a:spcPts val="0"/>
              </a:spcAft>
              <a:buNone/>
            </a:pPr>
            <a:endParaRPr lang="en-US" sz="1100">
              <a:effectLst/>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1100">
                <a:effectLst/>
                <a:latin typeface="Arial" panose="020B0604020202020204" pitchFamily="34" charset="0"/>
                <a:ea typeface="Times New Roman" panose="02020603050405020304" pitchFamily="18" charset="0"/>
              </a:rPr>
              <a:t>Contact us to learn more about how </a:t>
            </a:r>
            <a:r>
              <a:rPr lang="en-US" sz="1100" err="1">
                <a:effectLst/>
                <a:latin typeface="Arial" panose="020B0604020202020204" pitchFamily="34" charset="0"/>
                <a:ea typeface="Times New Roman" panose="02020603050405020304" pitchFamily="18" charset="0"/>
              </a:rPr>
              <a:t>XtendFlex</a:t>
            </a:r>
            <a:r>
              <a:rPr lang="en-US" sz="1100">
                <a:effectLst/>
                <a:latin typeface="Arial" panose="020B0604020202020204" pitchFamily="34" charset="0"/>
                <a:ea typeface="Times New Roman" panose="02020603050405020304" pitchFamily="18" charset="0"/>
              </a:rPr>
              <a:t> soybeans can help you meet your production goals in 2021.</a:t>
            </a:r>
            <a:endParaRPr lang="en-US" sz="11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1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700">
                <a:solidFill>
                  <a:srgbClr val="0A0A0A"/>
                </a:solidFill>
                <a:effectLst/>
                <a:latin typeface="Arial"/>
                <a:ea typeface="Times New Roman" panose="02020603050405020304" pitchFamily="18" charset="0"/>
                <a:cs typeface="Arial"/>
              </a:rPr>
              <a:t>No dicamba may be used in-crop with seed in the Roundup Ready</a:t>
            </a:r>
            <a:r>
              <a:rPr lang="en-US" sz="700" baseline="30000">
                <a:solidFill>
                  <a:srgbClr val="0A0A0A"/>
                </a:solidFill>
                <a:effectLst/>
                <a:latin typeface="Arial"/>
                <a:ea typeface="Times New Roman" panose="02020603050405020304" pitchFamily="18" charset="0"/>
                <a:cs typeface="Arial"/>
              </a:rPr>
              <a:t>®</a:t>
            </a:r>
            <a:r>
              <a:rPr lang="en-US" sz="700">
                <a:solidFill>
                  <a:srgbClr val="0A0A0A"/>
                </a:solidFill>
                <a:effectLst/>
                <a:latin typeface="Arial"/>
                <a:ea typeface="Times New Roman" panose="02020603050405020304" pitchFamily="18" charset="0"/>
                <a:cs typeface="Arial"/>
              </a:rPr>
              <a:t> Xtend Crop System unless and until approved by the U.S. EPA and the appropriate state agency for such use. As of 8/1/2020, no dicamba formulations are currently registered by the U.S. EPA for in-crop use with seed in the Roundup Ready</a:t>
            </a:r>
            <a:r>
              <a:rPr lang="en-US" sz="700" baseline="30000">
                <a:solidFill>
                  <a:srgbClr val="0A0A0A"/>
                </a:solidFill>
                <a:effectLst/>
                <a:latin typeface="Arial"/>
                <a:ea typeface="Times New Roman" panose="02020603050405020304" pitchFamily="18" charset="0"/>
                <a:cs typeface="Arial"/>
              </a:rPr>
              <a:t>®</a:t>
            </a:r>
            <a:r>
              <a:rPr lang="en-US" sz="700">
                <a:solidFill>
                  <a:srgbClr val="0A0A0A"/>
                </a:solidFill>
                <a:effectLst/>
                <a:latin typeface="Arial"/>
                <a:ea typeface="Times New Roman" panose="02020603050405020304" pitchFamily="18" charset="0"/>
                <a:cs typeface="Arial"/>
              </a:rPr>
              <a:t> Xtend Crop System in the 2021 season. Current stocks of dicamba herbicides previously approved for in-crop use with seed in the Roundup Ready</a:t>
            </a:r>
            <a:r>
              <a:rPr lang="en-US" sz="700" baseline="30000">
                <a:solidFill>
                  <a:srgbClr val="0A0A0A"/>
                </a:solidFill>
                <a:effectLst/>
                <a:latin typeface="Arial"/>
                <a:ea typeface="Times New Roman" panose="02020603050405020304" pitchFamily="18" charset="0"/>
                <a:cs typeface="Arial"/>
              </a:rPr>
              <a:t>®</a:t>
            </a:r>
            <a:r>
              <a:rPr lang="en-US" sz="700">
                <a:solidFill>
                  <a:srgbClr val="0A0A0A"/>
                </a:solidFill>
                <a:effectLst/>
                <a:latin typeface="Arial"/>
                <a:ea typeface="Times New Roman" panose="02020603050405020304" pitchFamily="18" charset="0"/>
                <a:cs typeface="Arial"/>
              </a:rPr>
              <a:t> Xtend Crop System may not be used for the 2021 growing season. Dicamba may harm crops that are not tolerant to dicamba. Contact the U.S. EPA and your state pesticide regulatory agency with any questions about the approval status of dicamba herbicides products for in-crop use with seed in the Roundup Ready</a:t>
            </a:r>
            <a:r>
              <a:rPr lang="en-US" sz="700" baseline="30000">
                <a:solidFill>
                  <a:srgbClr val="0A0A0A"/>
                </a:solidFill>
                <a:effectLst/>
                <a:latin typeface="Arial"/>
                <a:ea typeface="Times New Roman" panose="02020603050405020304" pitchFamily="18" charset="0"/>
                <a:cs typeface="Arial"/>
              </a:rPr>
              <a:t>®</a:t>
            </a:r>
            <a:r>
              <a:rPr lang="en-US" sz="700">
                <a:solidFill>
                  <a:srgbClr val="0A0A0A"/>
                </a:solidFill>
                <a:effectLst/>
                <a:latin typeface="Arial"/>
                <a:ea typeface="Times New Roman" panose="02020603050405020304" pitchFamily="18" charset="0"/>
                <a:cs typeface="Arial"/>
              </a:rPr>
              <a:t> Xtend Crop System. NOTICE: DO NOT APPLY ANY HERBICIDE TO SEED IN THE ROUNDUP READY</a:t>
            </a:r>
            <a:r>
              <a:rPr lang="en-US" sz="700" baseline="30000">
                <a:solidFill>
                  <a:srgbClr val="0A0A0A"/>
                </a:solidFill>
                <a:effectLst/>
                <a:latin typeface="Arial"/>
                <a:ea typeface="Times New Roman" panose="02020603050405020304" pitchFamily="18" charset="0"/>
                <a:cs typeface="Arial"/>
              </a:rPr>
              <a:t>®</a:t>
            </a:r>
            <a:r>
              <a:rPr lang="en-US" sz="700">
                <a:solidFill>
                  <a:srgbClr val="0A0A0A"/>
                </a:solidFill>
                <a:effectLst/>
                <a:latin typeface="Arial"/>
                <a:ea typeface="Times New Roman" panose="02020603050405020304" pitchFamily="18" charset="0"/>
                <a:cs typeface="Arial"/>
              </a:rPr>
              <a:t> XTEND CROP SYSTEM UNLESS IT HAS A PRODUCT LABEL SPECIFICALLY AUTHORIZING THAT USE. TO USE A HERBICIDE IN ANY MANNER INCONSISTENT WITH ITS LABELING IS A VIOLATION OF FEDERAL LAW. REFER TO THE BAYER TECHNOLOGY USE GUIDE FOR DETAILS AND RECOMMENDATIONS ON USING APPROVED ROUNDUP</a:t>
            </a:r>
            <a:r>
              <a:rPr lang="en-US" sz="700" baseline="30000">
                <a:solidFill>
                  <a:srgbClr val="0A0A0A"/>
                </a:solidFill>
                <a:effectLst/>
                <a:latin typeface="Arial"/>
                <a:ea typeface="Times New Roman" panose="02020603050405020304" pitchFamily="18" charset="0"/>
                <a:cs typeface="Arial"/>
              </a:rPr>
              <a:t>®</a:t>
            </a:r>
            <a:r>
              <a:rPr lang="en-US" sz="700">
                <a:solidFill>
                  <a:srgbClr val="0A0A0A"/>
                </a:solidFill>
                <a:effectLst/>
                <a:latin typeface="Arial"/>
                <a:ea typeface="Times New Roman" panose="02020603050405020304" pitchFamily="18" charset="0"/>
                <a:cs typeface="Arial"/>
              </a:rPr>
              <a:t> AND LIBERTY</a:t>
            </a:r>
            <a:r>
              <a:rPr lang="en-US" sz="700" baseline="30000">
                <a:solidFill>
                  <a:srgbClr val="0A0A0A"/>
                </a:solidFill>
                <a:effectLst/>
                <a:latin typeface="Arial"/>
                <a:ea typeface="Times New Roman" panose="02020603050405020304" pitchFamily="18" charset="0"/>
                <a:cs typeface="Arial"/>
              </a:rPr>
              <a:t>®</a:t>
            </a:r>
            <a:r>
              <a:rPr lang="en-US" sz="700">
                <a:solidFill>
                  <a:srgbClr val="0A0A0A"/>
                </a:solidFill>
                <a:effectLst/>
                <a:latin typeface="Arial"/>
                <a:ea typeface="Times New Roman" panose="02020603050405020304" pitchFamily="18" charset="0"/>
                <a:cs typeface="Arial"/>
              </a:rPr>
              <a:t> BRANDED HERBICIDES ON SEED IN THE ROUNDUP READY</a:t>
            </a:r>
            <a:r>
              <a:rPr lang="en-US" sz="700" baseline="30000">
                <a:solidFill>
                  <a:srgbClr val="0A0A0A"/>
                </a:solidFill>
                <a:effectLst/>
                <a:latin typeface="Arial"/>
                <a:ea typeface="Times New Roman" panose="02020603050405020304" pitchFamily="18" charset="0"/>
                <a:cs typeface="Arial"/>
              </a:rPr>
              <a:t>®</a:t>
            </a:r>
            <a:r>
              <a:rPr lang="en-US" sz="700">
                <a:solidFill>
                  <a:srgbClr val="0A0A0A"/>
                </a:solidFill>
                <a:effectLst/>
                <a:latin typeface="Arial"/>
                <a:ea typeface="Times New Roman" panose="02020603050405020304" pitchFamily="18" charset="0"/>
                <a:cs typeface="Arial"/>
              </a:rPr>
              <a:t> XTEND CROP SYSTEM. ALWAYS READ AND FOLLOW GRAIN MARKETING AND ALL OTHER STEWARDSHIP PRACTICES AND PESTICIDE LABEL DIRECTIONS. See the Products Use Notice at https://traits.bayer.com/soybeans/Pages/XtendFlex-Soybeans.aspx.</a:t>
            </a:r>
            <a:br>
              <a:rPr lang="en-US" sz="700">
                <a:effectLst/>
                <a:latin typeface="Arial" panose="020B0604020202020204" pitchFamily="34" charset="0"/>
                <a:ea typeface="Times New Roman" panose="02020603050405020304" pitchFamily="18" charset="0"/>
              </a:rPr>
            </a:br>
            <a:endParaRPr lang="en-US" sz="11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700" b="1">
                <a:solidFill>
                  <a:srgbClr val="0A0A0A"/>
                </a:solidFill>
                <a:effectLst/>
                <a:latin typeface="Arial" panose="020B0604020202020204" pitchFamily="34" charset="0"/>
                <a:ea typeface="Times New Roman" panose="02020603050405020304" pitchFamily="18" charset="0"/>
              </a:rPr>
              <a:t>Important: Before use always read and follow label instructions.</a:t>
            </a:r>
            <a:r>
              <a:rPr lang="en-US" sz="700">
                <a:solidFill>
                  <a:srgbClr val="0A0A0A"/>
                </a:solidFill>
                <a:effectLst/>
                <a:latin typeface="Arial" panose="020B0604020202020204" pitchFamily="34" charset="0"/>
                <a:ea typeface="Times New Roman" panose="02020603050405020304" pitchFamily="18" charset="0"/>
              </a:rPr>
              <a:t> Crop performance is dependent on several factors many of which are beyond the control of WinField United, including without limitation, soil type, pest pressures, agronomic practices, and weather conditions. Growers are encouraged to consider data from multiple locations, over multiple years, and be mindful of how such agronomic conditions could impact results. </a:t>
            </a:r>
            <a:endParaRPr lang="en-US" sz="1100">
              <a:effectLst/>
              <a:latin typeface="Times New Roman" panose="02020603050405020304" pitchFamily="18" charset="0"/>
              <a:ea typeface="Times New Roman" panose="02020603050405020304" pitchFamily="18" charset="0"/>
            </a:endParaRPr>
          </a:p>
          <a:p>
            <a:pPr marL="0" indent="0">
              <a:spcBef>
                <a:spcPts val="0"/>
              </a:spcBef>
              <a:buNone/>
            </a:pPr>
            <a:endParaRPr lang="en-US" sz="11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700">
                <a:solidFill>
                  <a:srgbClr val="0A0A0A"/>
                </a:solidFill>
                <a:effectLst/>
                <a:latin typeface="Arial" panose="020B0604020202020204" pitchFamily="34" charset="0"/>
                <a:ea typeface="Times New Roman" panose="02020603050405020304" pitchFamily="18" charset="0"/>
              </a:rPr>
              <a:t>©2020 WinField United. CROPLAN</a:t>
            </a:r>
            <a:r>
              <a:rPr lang="en-US" sz="700" baseline="30000">
                <a:solidFill>
                  <a:srgbClr val="0A0A0A"/>
                </a:solidFill>
                <a:effectLst/>
                <a:latin typeface="Arial" panose="020B0604020202020204" pitchFamily="34" charset="0"/>
                <a:ea typeface="Times New Roman" panose="02020603050405020304" pitchFamily="18" charset="0"/>
              </a:rPr>
              <a:t>®</a:t>
            </a:r>
            <a:r>
              <a:rPr lang="en-US" sz="700">
                <a:solidFill>
                  <a:srgbClr val="0A0A0A"/>
                </a:solidFill>
                <a:effectLst/>
                <a:latin typeface="Arial" panose="020B0604020202020204" pitchFamily="34" charset="0"/>
                <a:ea typeface="Times New Roman" panose="02020603050405020304" pitchFamily="18" charset="0"/>
              </a:rPr>
              <a:t>, </a:t>
            </a:r>
            <a:r>
              <a:rPr lang="en-US" sz="700" err="1">
                <a:solidFill>
                  <a:srgbClr val="0A0A0A"/>
                </a:solidFill>
                <a:effectLst/>
                <a:latin typeface="Arial" panose="020B0604020202020204" pitchFamily="34" charset="0"/>
                <a:ea typeface="Times New Roman" panose="02020603050405020304" pitchFamily="18" charset="0"/>
              </a:rPr>
              <a:t>WinPak</a:t>
            </a:r>
            <a:r>
              <a:rPr lang="en-US" sz="700" baseline="30000">
                <a:solidFill>
                  <a:srgbClr val="0A0A0A"/>
                </a:solidFill>
                <a:effectLst/>
                <a:latin typeface="Arial" panose="020B0604020202020204" pitchFamily="34" charset="0"/>
                <a:ea typeface="Times New Roman" panose="02020603050405020304" pitchFamily="18" charset="0"/>
              </a:rPr>
              <a:t>®</a:t>
            </a:r>
            <a:r>
              <a:rPr lang="en-US" sz="700">
                <a:solidFill>
                  <a:srgbClr val="0A0A0A"/>
                </a:solidFill>
                <a:effectLst/>
                <a:latin typeface="Arial" panose="020B0604020202020204" pitchFamily="34" charset="0"/>
                <a:ea typeface="Times New Roman" panose="02020603050405020304" pitchFamily="18" charset="0"/>
              </a:rPr>
              <a:t> and WinField</a:t>
            </a:r>
            <a:r>
              <a:rPr lang="en-US" sz="700" baseline="30000">
                <a:solidFill>
                  <a:srgbClr val="0A0A0A"/>
                </a:solidFill>
                <a:effectLst/>
                <a:latin typeface="Arial" panose="020B0604020202020204" pitchFamily="34" charset="0"/>
                <a:ea typeface="Times New Roman" panose="02020603050405020304" pitchFamily="18" charset="0"/>
              </a:rPr>
              <a:t>®</a:t>
            </a:r>
            <a:r>
              <a:rPr lang="en-US" sz="700">
                <a:solidFill>
                  <a:srgbClr val="0A0A0A"/>
                </a:solidFill>
                <a:effectLst/>
                <a:latin typeface="Arial" panose="020B0604020202020204" pitchFamily="34" charset="0"/>
                <a:ea typeface="Times New Roman" panose="02020603050405020304" pitchFamily="18" charset="0"/>
              </a:rPr>
              <a:t> are trademarks of WinField United.</a:t>
            </a:r>
            <a:endParaRPr lang="en-US" sz="11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700">
                <a:solidFill>
                  <a:srgbClr val="0A0A0A"/>
                </a:solidFill>
                <a:effectLst/>
                <a:latin typeface="Arial"/>
                <a:ea typeface="Times New Roman" panose="02020603050405020304" pitchFamily="18" charset="0"/>
                <a:cs typeface="Arial"/>
              </a:rPr>
              <a:t>Roundup Ready 2 Xtend</a:t>
            </a:r>
            <a:r>
              <a:rPr lang="en-US" sz="700" baseline="30000">
                <a:solidFill>
                  <a:srgbClr val="0A0A0A"/>
                </a:solidFill>
                <a:effectLst/>
                <a:latin typeface="Arial"/>
                <a:ea typeface="Times New Roman" panose="02020603050405020304" pitchFamily="18" charset="0"/>
                <a:cs typeface="Arial"/>
              </a:rPr>
              <a:t>®</a:t>
            </a:r>
            <a:r>
              <a:rPr lang="en-US" sz="700">
                <a:solidFill>
                  <a:srgbClr val="0A0A0A"/>
                </a:solidFill>
                <a:effectLst/>
                <a:latin typeface="Arial"/>
                <a:ea typeface="Times New Roman" panose="02020603050405020304" pitchFamily="18" charset="0"/>
                <a:cs typeface="Arial"/>
              </a:rPr>
              <a:t> and </a:t>
            </a:r>
            <a:r>
              <a:rPr lang="en-US" sz="700" err="1">
                <a:solidFill>
                  <a:srgbClr val="0A0A0A"/>
                </a:solidFill>
                <a:effectLst/>
                <a:latin typeface="Arial"/>
                <a:ea typeface="Times New Roman" panose="02020603050405020304" pitchFamily="18" charset="0"/>
                <a:cs typeface="Arial"/>
              </a:rPr>
              <a:t>XtendFlex</a:t>
            </a:r>
            <a:r>
              <a:rPr lang="en-US" sz="700" baseline="30000">
                <a:solidFill>
                  <a:srgbClr val="0A0A0A"/>
                </a:solidFill>
                <a:effectLst/>
                <a:latin typeface="Arial"/>
                <a:ea typeface="Times New Roman" panose="02020603050405020304" pitchFamily="18" charset="0"/>
                <a:cs typeface="Arial"/>
              </a:rPr>
              <a:t>®</a:t>
            </a:r>
            <a:r>
              <a:rPr lang="en-US" sz="700">
                <a:solidFill>
                  <a:srgbClr val="0A0A0A"/>
                </a:solidFill>
                <a:effectLst/>
                <a:latin typeface="Arial"/>
                <a:ea typeface="Times New Roman" panose="02020603050405020304" pitchFamily="18" charset="0"/>
                <a:cs typeface="Arial"/>
              </a:rPr>
              <a:t> are registered trademarks of Bayer.</a:t>
            </a:r>
            <a:endParaRPr lang="en-US" sz="1100">
              <a:effectLst/>
              <a:latin typeface="Times New Roma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7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Additional Resources</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342900" marR="0" lvl="0" indent="-342900">
              <a:spcBef>
                <a:spcPts val="0"/>
              </a:spcBef>
              <a:spcAft>
                <a:spcPts val="0"/>
              </a:spcAft>
              <a:buFont typeface="Arial" panose="020B0604020202020204" pitchFamily="34" charset="0"/>
              <a:buChar char="-"/>
            </a:pPr>
            <a:r>
              <a:rPr lang="en-US" sz="1800">
                <a:effectLst/>
                <a:latin typeface="Arial" panose="020B0604020202020204" pitchFamily="34" charset="0"/>
                <a:ea typeface="Times New Roman" panose="02020603050405020304" pitchFamily="18" charset="0"/>
                <a:cs typeface="Times New Roman" panose="02020603050405020304" pitchFamily="18" charset="0"/>
              </a:rPr>
              <a:t>News and Insights article, “Unlock More Profitability Potential With </a:t>
            </a:r>
            <a:r>
              <a:rPr lang="en-US" sz="1800" err="1">
                <a:effectLst/>
                <a:latin typeface="Arial" panose="020B0604020202020204" pitchFamily="34" charset="0"/>
                <a:ea typeface="Times New Roman" panose="02020603050405020304" pitchFamily="18" charset="0"/>
                <a:cs typeface="Times New Roman" panose="02020603050405020304" pitchFamily="18" charset="0"/>
              </a:rPr>
              <a:t>XtendFlex</a:t>
            </a:r>
            <a:r>
              <a:rPr lang="en-US" sz="1800">
                <a:effectLst/>
                <a:latin typeface="Arial" panose="020B0604020202020204" pitchFamily="34" charset="0"/>
                <a:ea typeface="Times New Roman" panose="02020603050405020304" pitchFamily="18" charset="0"/>
                <a:cs typeface="Times New Roman" panose="02020603050405020304" pitchFamily="18" charset="0"/>
              </a:rPr>
              <a:t> Soybeans”: </a:t>
            </a:r>
            <a:r>
              <a:rPr lang="en-US" sz="1800" u="sng">
                <a:solidFill>
                  <a:srgbClr val="52BBDB"/>
                </a:solidFill>
                <a:effectLst/>
                <a:uFill>
                  <a:solidFill>
                    <a:srgbClr val="52BBDB"/>
                  </a:solidFill>
                </a:uFill>
                <a:latin typeface="Arial" panose="020B0604020202020204" pitchFamily="34" charset="0"/>
                <a:ea typeface="Times New Roman" panose="02020603050405020304" pitchFamily="18" charset="0"/>
                <a:cs typeface="Times New Roman" panose="02020603050405020304" pitchFamily="18" charset="0"/>
                <a:hlinkClick r:id="rId2"/>
              </a:rPr>
              <a:t>https://www.winfieldunited.com/news-and-insights/unlock-more-profitability-potential-with-xtendflex-soybeans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a:effectLst/>
                <a:latin typeface="Arial" panose="020B0604020202020204" pitchFamily="34" charset="0"/>
                <a:ea typeface="Times New Roman" panose="02020603050405020304" pitchFamily="18" charset="0"/>
                <a:cs typeface="Times New Roman" panose="02020603050405020304" pitchFamily="18" charset="0"/>
              </a:rPr>
              <a:t>News and Insights article, “5 Considerations to Help Choose the Right Soybean Trait Platform”: </a:t>
            </a:r>
            <a:r>
              <a:rPr lang="en-US" sz="1800" u="sng">
                <a:solidFill>
                  <a:srgbClr val="52BBDB"/>
                </a:solidFill>
                <a:effectLst/>
                <a:uFill>
                  <a:solidFill>
                    <a:srgbClr val="52BBDB"/>
                  </a:solidFill>
                </a:uFill>
                <a:latin typeface="Arial" panose="020B0604020202020204" pitchFamily="34" charset="0"/>
                <a:ea typeface="Times New Roman" panose="02020603050405020304" pitchFamily="18" charset="0"/>
                <a:cs typeface="Times New Roman" panose="02020603050405020304" pitchFamily="18" charset="0"/>
                <a:hlinkClick r:id="rId3"/>
              </a:rPr>
              <a:t>https://www.winfieldunited.com/news-and-insights/5-considerations-to-help-choose-the-right-soybean-trait-platform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600"/>
          </a:p>
          <a:p>
            <a:r>
              <a:rPr lang="en-US" sz="1600"/>
              <a:t>Social Channel: Facebook or Twitter</a:t>
            </a:r>
          </a:p>
          <a:p>
            <a:pPr marL="0" marR="0" indent="0">
              <a:spcBef>
                <a:spcPts val="0"/>
              </a:spcBef>
              <a:spcAft>
                <a:spcPts val="0"/>
              </a:spcAft>
              <a:buNone/>
            </a:pPr>
            <a:r>
              <a:rPr lang="en-US" sz="1400">
                <a:effectLst/>
                <a:latin typeface="Arial" panose="020B0604020202020204" pitchFamily="34" charset="0"/>
                <a:ea typeface="Times New Roman" panose="02020603050405020304" pitchFamily="18" charset="0"/>
              </a:rPr>
              <a:t>Post 1: </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400">
                <a:effectLst/>
                <a:latin typeface="Arial" panose="020B0604020202020204" pitchFamily="34" charset="0"/>
                <a:ea typeface="Times New Roman" panose="02020603050405020304" pitchFamily="18" charset="0"/>
                <a:cs typeface="Times New Roman" panose="02020603050405020304" pitchFamily="18" charset="0"/>
              </a:rPr>
              <a:t>We’re here to help you as you’re mapping out your seed decisions for next season. Learn how </a:t>
            </a:r>
            <a:r>
              <a:rPr lang="en-US" sz="1400" err="1">
                <a:effectLst/>
                <a:latin typeface="Arial" panose="020B0604020202020204" pitchFamily="34" charset="0"/>
                <a:ea typeface="Times New Roman" panose="02020603050405020304" pitchFamily="18" charset="0"/>
                <a:cs typeface="Times New Roman" panose="02020603050405020304" pitchFamily="18" charset="0"/>
              </a:rPr>
              <a:t>XtendFlex</a:t>
            </a:r>
            <a:r>
              <a:rPr lang="en-US" sz="1400" baseline="30000">
                <a:effectLst/>
                <a:latin typeface="Arial" panose="020B0604020202020204" pitchFamily="34" charset="0"/>
                <a:ea typeface="Times New Roman" panose="02020603050405020304" pitchFamily="18" charset="0"/>
                <a:cs typeface="Times New Roman" panose="02020603050405020304" pitchFamily="18" charset="0"/>
              </a:rPr>
              <a:t>®</a:t>
            </a:r>
            <a:r>
              <a:rPr lang="en-US" sz="1400">
                <a:effectLst/>
                <a:latin typeface="Arial" panose="020B0604020202020204" pitchFamily="34" charset="0"/>
                <a:ea typeface="Times New Roman" panose="02020603050405020304" pitchFamily="18" charset="0"/>
                <a:cs typeface="Times New Roman" panose="02020603050405020304" pitchFamily="18" charset="0"/>
              </a:rPr>
              <a:t> soybeans can help you unlock more profitability potential with herbicide flexibility and better agronomics.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a:effectLst/>
                <a:latin typeface="Arial" panose="020B0604020202020204" pitchFamily="34" charset="0"/>
                <a:ea typeface="Calibri" panose="020F0502020204030204" pitchFamily="34" charset="0"/>
                <a:cs typeface="Times New Roman" panose="02020603050405020304" pitchFamily="18" charset="0"/>
              </a:rPr>
              <a:t>Link to </a:t>
            </a:r>
            <a:r>
              <a:rPr lang="en-US"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[Local retailer website]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4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a:effectLst/>
                <a:latin typeface="Arial" panose="020B0604020202020204" pitchFamily="34" charset="0"/>
                <a:ea typeface="Times New Roman" panose="02020603050405020304" pitchFamily="18" charset="0"/>
              </a:rPr>
              <a:t>Post 2: </a:t>
            </a:r>
            <a:endParaRPr lang="en-US" sz="14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400">
                <a:effectLst/>
                <a:latin typeface="Arial" panose="020B0604020202020204" pitchFamily="34" charset="0"/>
                <a:ea typeface="Calibri" panose="020F0502020204030204" pitchFamily="34" charset="0"/>
                <a:cs typeface="Times New Roman" panose="02020603050405020304" pitchFamily="18" charset="0"/>
              </a:rPr>
              <a:t>If you feel like you’re running out of weed control options, </a:t>
            </a:r>
            <a:r>
              <a:rPr lang="en-US" sz="1400" err="1">
                <a:effectLst/>
                <a:latin typeface="Arial" panose="020B0604020202020204" pitchFamily="34" charset="0"/>
                <a:ea typeface="Calibri" panose="020F0502020204030204" pitchFamily="34" charset="0"/>
                <a:cs typeface="Times New Roman" panose="02020603050405020304" pitchFamily="18" charset="0"/>
              </a:rPr>
              <a:t>XtendFlex</a:t>
            </a:r>
            <a:r>
              <a:rPr lang="en-US" sz="1400" baseline="30000">
                <a:effectLst/>
                <a:latin typeface="Arial" panose="020B0604020202020204" pitchFamily="34" charset="0"/>
                <a:ea typeface="Calibri" panose="020F0502020204030204" pitchFamily="34" charset="0"/>
                <a:cs typeface="Times New Roman" panose="02020603050405020304" pitchFamily="18" charset="0"/>
              </a:rPr>
              <a:t>®</a:t>
            </a:r>
            <a:r>
              <a:rPr lang="en-US" sz="1400">
                <a:effectLst/>
                <a:latin typeface="Arial" panose="020B0604020202020204" pitchFamily="34" charset="0"/>
                <a:ea typeface="Calibri" panose="020F0502020204030204" pitchFamily="34" charset="0"/>
                <a:cs typeface="Times New Roman" panose="02020603050405020304" pitchFamily="18" charset="0"/>
              </a:rPr>
              <a:t> soybeans may be the right fit for your operation. Learn how the added herbicide options and latest genetics could improve your revenue potential in 2021.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a:effectLst/>
                <a:latin typeface="Arial" panose="020B0604020202020204" pitchFamily="34" charset="0"/>
                <a:ea typeface="Calibri" panose="020F0502020204030204" pitchFamily="34" charset="0"/>
                <a:cs typeface="Times New Roman" panose="02020603050405020304" pitchFamily="18" charset="0"/>
              </a:rPr>
              <a:t>Link to: News and Insights article, “Unlock More Profitability Potential With </a:t>
            </a:r>
            <a:r>
              <a:rPr lang="en-US" sz="1400" err="1">
                <a:effectLst/>
                <a:latin typeface="Arial" panose="020B0604020202020204" pitchFamily="34" charset="0"/>
                <a:ea typeface="Calibri" panose="020F0502020204030204" pitchFamily="34" charset="0"/>
                <a:cs typeface="Times New Roman" panose="02020603050405020304" pitchFamily="18" charset="0"/>
              </a:rPr>
              <a:t>XtendFlex</a:t>
            </a:r>
            <a:r>
              <a:rPr lang="en-US" sz="1400">
                <a:effectLst/>
                <a:latin typeface="Arial" panose="020B0604020202020204" pitchFamily="34" charset="0"/>
                <a:ea typeface="Calibri" panose="020F0502020204030204" pitchFamily="34" charset="0"/>
                <a:cs typeface="Times New Roman" panose="02020603050405020304" pitchFamily="18" charset="0"/>
              </a:rPr>
              <a:t> Soybeans”: </a:t>
            </a:r>
            <a:r>
              <a:rPr lang="en-US" sz="1400" u="sng">
                <a:solidFill>
                  <a:srgbClr val="52BBDB"/>
                </a:solidFill>
                <a:effectLst/>
                <a:uFill>
                  <a:solidFill>
                    <a:srgbClr val="52BBDB"/>
                  </a:solidFill>
                </a:uFill>
                <a:latin typeface="Arial" panose="020B0604020202020204" pitchFamily="34" charset="0"/>
                <a:ea typeface="Calibri" panose="020F0502020204030204" pitchFamily="34" charset="0"/>
                <a:cs typeface="Times New Roman" panose="02020603050405020304" pitchFamily="18" charset="0"/>
                <a:hlinkClick r:id="rId3"/>
              </a:rPr>
              <a:t>https://www.winfieldunited.com/news-and-insights/5-considerations-to-help-choose-the-right-soybean-trait-platform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a:p>
        </p:txBody>
      </p:sp>
    </p:spTree>
    <p:extLst>
      <p:ext uri="{BB962C8B-B14F-4D97-AF65-F5344CB8AC3E}">
        <p14:creationId xmlns:p14="http://schemas.microsoft.com/office/powerpoint/2010/main" val="352092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a:t>Email header</a:t>
            </a:r>
            <a:endParaRPr lang="en-US" baseline="30000"/>
          </a:p>
        </p:txBody>
      </p:sp>
      <p:pic>
        <p:nvPicPr>
          <p:cNvPr id="4" name="Picture 3" descr="A close up of a garden&#10;&#10;Description automatically generated">
            <a:extLst>
              <a:ext uri="{FF2B5EF4-FFF2-40B4-BE49-F238E27FC236}">
                <a16:creationId xmlns:a16="http://schemas.microsoft.com/office/drawing/2014/main" id="{6586E75B-B450-4645-AED7-14F733B054F8}"/>
              </a:ext>
            </a:extLst>
          </p:cNvPr>
          <p:cNvPicPr>
            <a:picLocks noChangeAspect="1"/>
          </p:cNvPicPr>
          <p:nvPr/>
        </p:nvPicPr>
        <p:blipFill>
          <a:blip r:embed="rId2"/>
          <a:stretch>
            <a:fillRect/>
          </a:stretch>
        </p:blipFill>
        <p:spPr>
          <a:xfrm>
            <a:off x="0" y="1357312"/>
            <a:ext cx="9144000" cy="4143375"/>
          </a:xfrm>
          <a:prstGeom prst="rect">
            <a:avLst/>
          </a:prstGeom>
        </p:spPr>
      </p:pic>
    </p:spTree>
    <p:extLst>
      <p:ext uri="{BB962C8B-B14F-4D97-AF65-F5344CB8AC3E}">
        <p14:creationId xmlns:p14="http://schemas.microsoft.com/office/powerpoint/2010/main" val="3059371039"/>
      </p:ext>
    </p:extLst>
  </p:cSld>
  <p:clrMapOvr>
    <a:masterClrMapping/>
  </p:clrMapOvr>
</p:sld>
</file>

<file path=ppt/theme/theme1.xml><?xml version="1.0" encoding="utf-8"?>
<a:theme xmlns:a="http://schemas.openxmlformats.org/drawingml/2006/main" name="Office Theme">
  <a:themeElements>
    <a:clrScheme name="Custom 3">
      <a:dk1>
        <a:srgbClr val="333333"/>
      </a:dk1>
      <a:lt1>
        <a:srgbClr val="58595B"/>
      </a:lt1>
      <a:dk2>
        <a:srgbClr val="39393A"/>
      </a:dk2>
      <a:lt2>
        <a:srgbClr val="FFFFFF"/>
      </a:lt2>
      <a:accent1>
        <a:srgbClr val="768347"/>
      </a:accent1>
      <a:accent2>
        <a:srgbClr val="ACB66A"/>
      </a:accent2>
      <a:accent3>
        <a:srgbClr val="9D512C"/>
      </a:accent3>
      <a:accent4>
        <a:srgbClr val="83979D"/>
      </a:accent4>
      <a:accent5>
        <a:srgbClr val="ADCCD8"/>
      </a:accent5>
      <a:accent6>
        <a:srgbClr val="C3AE81"/>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lgn="l">
          <a:defRPr sz="1000" dirty="0" smtClean="0">
            <a:solidFill>
              <a:srgbClr val="FFFFFF"/>
            </a:solidFill>
            <a:latin typeface="Corbel"/>
            <a:cs typeface="Corbel"/>
          </a:defRPr>
        </a:defPPr>
      </a:lstStyle>
    </a:txDef>
  </a:objectDefaults>
  <a:extraClrSchemeLst/>
  <a:extLst>
    <a:ext uri="{05A4C25C-085E-4340-85A3-A5531E510DB2}">
      <thm15:themeFamily xmlns:thm15="http://schemas.microsoft.com/office/thememl/2012/main" name="Presentation2" id="{F9CA0034-17DE-3F46-914D-1674F7C1F1A4}" vid="{B2983C28-5D9B-4C46-8EF7-A5EE86468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1CDA3B51385438396394A7BD7DA00" ma:contentTypeVersion="12" ma:contentTypeDescription="Create a new document." ma:contentTypeScope="" ma:versionID="40e4fa0e0b1aa595acd94ae2bba079be">
  <xsd:schema xmlns:xsd="http://www.w3.org/2001/XMLSchema" xmlns:xs="http://www.w3.org/2001/XMLSchema" xmlns:p="http://schemas.microsoft.com/office/2006/metadata/properties" xmlns:ns2="3aa8ee80-7c57-4b76-a96d-275fd195888a" xmlns:ns3="b65ee971-17a2-42c8-ab2a-56a49f14f079" targetNamespace="http://schemas.microsoft.com/office/2006/metadata/properties" ma:root="true" ma:fieldsID="6d6afcf57414daa2e5102c3fbbc03454" ns2:_="" ns3:_="">
    <xsd:import namespace="3aa8ee80-7c57-4b76-a96d-275fd195888a"/>
    <xsd:import namespace="b65ee971-17a2-42c8-ab2a-56a49f14f0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8ee80-7c57-4b76-a96d-275fd1958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5ee971-17a2-42c8-ab2a-56a49f14f0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143F80-5A0A-4EE3-9CF9-6CA5D4702F8B}">
  <ds:schemaRefs>
    <ds:schemaRef ds:uri="3aa8ee80-7c57-4b76-a96d-275fd195888a"/>
    <ds:schemaRef ds:uri="b65ee971-17a2-42c8-ab2a-56a49f14f0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7DF654-EC84-4A06-B0D6-A34D1138C833}">
  <ds:schemaRefs>
    <ds:schemaRef ds:uri="http://schemas.microsoft.com/sharepoint/v3/contenttype/forms"/>
  </ds:schemaRefs>
</ds:datastoreItem>
</file>

<file path=customXml/itemProps3.xml><?xml version="1.0" encoding="utf-8"?>
<ds:datastoreItem xmlns:ds="http://schemas.openxmlformats.org/officeDocument/2006/customXml" ds:itemID="{72C888CF-D739-45A3-A880-52BC8F35ADA3}">
  <ds:schemaRefs>
    <ds:schemaRef ds:uri="3aa8ee80-7c57-4b76-a96d-275fd195888a"/>
    <ds:schemaRef ds:uri="b65ee971-17a2-42c8-ab2a-56a49f14f0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XtendFlex Soybeans </vt:lpstr>
      <vt:lpstr>Topic: Using XtendFlex® Soybeans </vt:lpstr>
      <vt:lpstr>Topic: Additional Resources</vt:lpstr>
      <vt:lpstr>Email header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MasterLock® Adjuvant</dc:title>
  <dc:creator>Weller, Erin</dc:creator>
  <cp:revision>1</cp:revision>
  <cp:lastPrinted>2019-05-08T16:42:27Z</cp:lastPrinted>
  <dcterms:created xsi:type="dcterms:W3CDTF">2019-05-01T17:34:39Z</dcterms:created>
  <dcterms:modified xsi:type="dcterms:W3CDTF">2020-11-16T16:14:33Z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0x010100A1B1CDA3B51385438396394A7BD7DA00</vt:lpwstr>
  </property>
</Properties>
</file>